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37"/>
  </p:notesMasterIdLst>
  <p:handoutMasterIdLst>
    <p:handoutMasterId r:id="rId38"/>
  </p:handoutMasterIdLst>
  <p:sldIdLst>
    <p:sldId id="350" r:id="rId5"/>
    <p:sldId id="374" r:id="rId6"/>
    <p:sldId id="366" r:id="rId7"/>
    <p:sldId id="367" r:id="rId8"/>
    <p:sldId id="369" r:id="rId9"/>
    <p:sldId id="368" r:id="rId10"/>
    <p:sldId id="370" r:id="rId11"/>
    <p:sldId id="371" r:id="rId12"/>
    <p:sldId id="372" r:id="rId13"/>
    <p:sldId id="373" r:id="rId14"/>
    <p:sldId id="375" r:id="rId15"/>
    <p:sldId id="376" r:id="rId16"/>
    <p:sldId id="377" r:id="rId17"/>
    <p:sldId id="378" r:id="rId18"/>
    <p:sldId id="379" r:id="rId19"/>
    <p:sldId id="380" r:id="rId20"/>
    <p:sldId id="381" r:id="rId21"/>
    <p:sldId id="382" r:id="rId22"/>
    <p:sldId id="383" r:id="rId23"/>
    <p:sldId id="384" r:id="rId24"/>
    <p:sldId id="385" r:id="rId25"/>
    <p:sldId id="361" r:id="rId26"/>
    <p:sldId id="334" r:id="rId27"/>
    <p:sldId id="353" r:id="rId28"/>
    <p:sldId id="354" r:id="rId29"/>
    <p:sldId id="355" r:id="rId30"/>
    <p:sldId id="356" r:id="rId31"/>
    <p:sldId id="357" r:id="rId32"/>
    <p:sldId id="362" r:id="rId33"/>
    <p:sldId id="363" r:id="rId34"/>
    <p:sldId id="364" r:id="rId35"/>
    <p:sldId id="343" r:id="rId36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e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099" autoAdjust="0"/>
  </p:normalViewPr>
  <p:slideViewPr>
    <p:cSldViewPr snapToGrid="0">
      <p:cViewPr varScale="1">
        <p:scale>
          <a:sx n="103" d="100"/>
          <a:sy n="103" d="100"/>
        </p:scale>
        <p:origin x="912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commentAuthors" Target="commentAuthor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BEB-4512-806B-A7899BFCB1E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 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3BEB-4512-806B-A7899BFCB1E5}"/>
              </c:ext>
            </c:extLst>
          </c:dPt>
          <c:dPt>
            <c:idx val="1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3BEB-4512-806B-A7899BFCB1E5}"/>
              </c:ext>
            </c:extLst>
          </c:dPt>
          <c:dPt>
            <c:idx val="2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3BEB-4512-806B-A7899BFCB1E5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3BEB-4512-806B-A7899BFCB1E5}"/>
              </c:ext>
            </c:extLst>
          </c:dPt>
          <c:cat>
            <c:strRef>
              <c:f>Sheet1!$A$2:$A$5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BEB-4512-806B-A7899BFCB1E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 3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3BEB-4512-806B-A7899BFCB1E5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3BEB-4512-806B-A7899BFCB1E5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3BEB-4512-806B-A7899BFCB1E5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3BEB-4512-806B-A7899BFCB1E5}"/>
              </c:ext>
            </c:extLst>
          </c:dPt>
          <c:cat>
            <c:strRef>
              <c:f>Sheet1!$A$2:$A$5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BEB-4512-806B-A7899BFCB1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431173200"/>
        <c:axId val="431179760"/>
      </c:barChart>
      <c:catAx>
        <c:axId val="431173200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31179760"/>
        <c:crosses val="autoZero"/>
        <c:auto val="1"/>
        <c:lblAlgn val="ctr"/>
        <c:lblOffset val="100"/>
        <c:noMultiLvlLbl val="0"/>
      </c:catAx>
      <c:valAx>
        <c:axId val="431179760"/>
        <c:scaling>
          <c:orientation val="minMax"/>
        </c:scaling>
        <c:delete val="0"/>
        <c:axPos val="b"/>
        <c:majorGridlines>
          <c:spPr>
            <a:ln w="25400" cap="flat" cmpd="sng" algn="ctr">
              <a:solidFill>
                <a:schemeClr val="bg2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4311732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6180851114260928"/>
          <c:y val="0.93997142249110754"/>
          <c:w val="0.23735656033835878"/>
          <c:h val="6.002857750889246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/>
          </a:solidFill>
        </a:defRPr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395B66E5-15AA-4745-8A67-3CE257BEE3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C844A45-21B3-834A-A491-E4E4B9DC1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C039FDB-18A0-074D-8BA3-A4C3DE896A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E6D13E5-4CEC-3A4A-8E5D-AFCEE7512E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png>
</file>

<file path=ppt/media/image10.jpeg>
</file>

<file path=ppt/media/image11.jpg>
</file>

<file path=ppt/media/image12.jpeg>
</file>

<file path=ppt/media/image13.png>
</file>

<file path=ppt/media/image14.jpe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D5349E3-2257-46A2-87AA-98208788B886}" type="datetime1">
              <a:rPr lang="it-IT" noProof="0" smtClean="0"/>
              <a:t>09/02/2024</a:t>
            </a:fld>
            <a:endParaRPr lang="it-IT" noProof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89C7E07-3C67-C64C-8DA0-0404F6303970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21595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it-IT" smtClean="0"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045545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it-IT" smtClean="0"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63985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992614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it-IT" smtClean="0"/>
              <a:t>29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98964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it-IT" smtClean="0"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80146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it-IT" smtClean="0"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27697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89C7E07-3C67-C64C-8DA0-0404F6303970}" type="slidenum">
              <a:rPr lang="it-IT" smtClean="0"/>
              <a:t>32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389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631095-86D7-049F-7B1E-AD97B1A1A4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D71BAF7-5EE4-10DF-72A1-E3EE802418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714AA018-58A8-CE9F-4754-97FD3F3229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The </a:t>
            </a:r>
            <a:r>
              <a:rPr lang="it-IT" dirty="0" err="1"/>
              <a:t>register</a:t>
            </a:r>
            <a:r>
              <a:rPr lang="it-IT" dirty="0"/>
              <a:t> / login use </a:t>
            </a:r>
            <a:r>
              <a:rPr lang="it-IT" dirty="0" err="1"/>
              <a:t>cases</a:t>
            </a:r>
            <a:r>
              <a:rPr lang="it-IT" dirty="0"/>
              <a:t> are </a:t>
            </a:r>
            <a:r>
              <a:rPr lang="it-IT" dirty="0" err="1"/>
              <a:t>skipped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are </a:t>
            </a:r>
            <a:r>
              <a:rPr lang="it-IT" dirty="0" err="1"/>
              <a:t>trivial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E48FB41-6EEB-5D47-D129-08A9A29F17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it-IT" noProof="0" smtClean="0"/>
              <a:t>5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1051659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The </a:t>
            </a:r>
            <a:r>
              <a:rPr lang="it-IT" dirty="0" err="1"/>
              <a:t>register</a:t>
            </a:r>
            <a:r>
              <a:rPr lang="it-IT" dirty="0"/>
              <a:t> / login use </a:t>
            </a:r>
            <a:r>
              <a:rPr lang="it-IT" dirty="0" err="1"/>
              <a:t>cases</a:t>
            </a:r>
            <a:r>
              <a:rPr lang="it-IT" dirty="0"/>
              <a:t> are </a:t>
            </a:r>
            <a:r>
              <a:rPr lang="it-IT" dirty="0" err="1"/>
              <a:t>skipped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are </a:t>
            </a:r>
            <a:r>
              <a:rPr lang="it-IT" dirty="0" err="1"/>
              <a:t>trivial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it-IT" noProof="0" smtClean="0"/>
              <a:t>6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741099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Point one </a:t>
            </a:r>
            <a:r>
              <a:rPr lang="it-IT" dirty="0" err="1"/>
              <a:t>means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things</a:t>
            </a:r>
            <a:r>
              <a:rPr lang="it-IT" dirty="0"/>
              <a:t>:</a:t>
            </a:r>
          </a:p>
          <a:p>
            <a:r>
              <a:rPr lang="it-IT" dirty="0"/>
              <a:t>- the users do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try</a:t>
            </a:r>
            <a:r>
              <a:rPr lang="it-IT" dirty="0"/>
              <a:t> to break the system, </a:t>
            </a:r>
            <a:r>
              <a:rPr lang="it-IT" dirty="0" err="1"/>
              <a:t>they</a:t>
            </a:r>
            <a:r>
              <a:rPr lang="it-IT" dirty="0"/>
              <a:t> </a:t>
            </a:r>
            <a:r>
              <a:rPr lang="it-IT" dirty="0" err="1"/>
              <a:t>insert</a:t>
            </a:r>
            <a:r>
              <a:rPr lang="it-IT" dirty="0"/>
              <a:t> </a:t>
            </a:r>
            <a:r>
              <a:rPr lang="it-IT" dirty="0" err="1"/>
              <a:t>trhutful</a:t>
            </a:r>
            <a:r>
              <a:rPr lang="it-IT" dirty="0"/>
              <a:t> data and </a:t>
            </a:r>
            <a:r>
              <a:rPr lang="it-IT" dirty="0" err="1"/>
              <a:t>eventually</a:t>
            </a:r>
            <a:r>
              <a:rPr lang="it-IT" dirty="0"/>
              <a:t> upload the </a:t>
            </a:r>
            <a:r>
              <a:rPr lang="it-IT" dirty="0" err="1"/>
              <a:t>correct</a:t>
            </a:r>
            <a:r>
              <a:rPr lang="it-IT" dirty="0"/>
              <a:t> files the system </a:t>
            </a:r>
            <a:r>
              <a:rPr lang="it-IT" dirty="0" err="1"/>
              <a:t>asks</a:t>
            </a:r>
            <a:r>
              <a:rPr lang="it-IT" dirty="0"/>
              <a:t> (DA 2, 3, 4, 5, 7)</a:t>
            </a:r>
          </a:p>
          <a:p>
            <a:r>
              <a:rPr lang="it-IT" dirty="0"/>
              <a:t>- the </a:t>
            </a:r>
            <a:r>
              <a:rPr lang="it-IT" dirty="0" err="1"/>
              <a:t>STUs</a:t>
            </a:r>
            <a:r>
              <a:rPr lang="it-IT" dirty="0"/>
              <a:t> follow </a:t>
            </a:r>
            <a:r>
              <a:rPr lang="it-IT" dirty="0" err="1"/>
              <a:t>correctly</a:t>
            </a:r>
            <a:r>
              <a:rPr lang="it-IT" dirty="0"/>
              <a:t> the rules </a:t>
            </a:r>
            <a:r>
              <a:rPr lang="it-IT" dirty="0" err="1"/>
              <a:t>imposed</a:t>
            </a:r>
            <a:r>
              <a:rPr lang="it-IT" dirty="0"/>
              <a:t> by the </a:t>
            </a:r>
            <a:r>
              <a:rPr lang="it-IT" dirty="0" err="1"/>
              <a:t>EDUs</a:t>
            </a:r>
            <a:r>
              <a:rPr lang="it-IT" dirty="0"/>
              <a:t>: </a:t>
            </a:r>
            <a:r>
              <a:rPr lang="it-IT" dirty="0" err="1"/>
              <a:t>they</a:t>
            </a:r>
            <a:r>
              <a:rPr lang="it-IT" dirty="0"/>
              <a:t> use the </a:t>
            </a:r>
            <a:r>
              <a:rPr lang="it-IT" dirty="0" err="1"/>
              <a:t>intended</a:t>
            </a:r>
            <a:r>
              <a:rPr lang="it-IT" dirty="0"/>
              <a:t> programming </a:t>
            </a:r>
            <a:r>
              <a:rPr lang="it-IT" dirty="0" err="1"/>
              <a:t>languages</a:t>
            </a:r>
            <a:r>
              <a:rPr lang="it-IT" dirty="0"/>
              <a:t> </a:t>
            </a:r>
            <a:r>
              <a:rPr lang="it-IT" dirty="0" err="1"/>
              <a:t>during</a:t>
            </a:r>
            <a:r>
              <a:rPr lang="it-IT" dirty="0"/>
              <a:t> </a:t>
            </a:r>
            <a:r>
              <a:rPr lang="it-IT" dirty="0" err="1"/>
              <a:t>battles</a:t>
            </a:r>
            <a:r>
              <a:rPr lang="it-IT" dirty="0"/>
              <a:t> and </a:t>
            </a:r>
            <a:r>
              <a:rPr lang="it-IT" dirty="0" err="1"/>
              <a:t>form</a:t>
            </a:r>
            <a:r>
              <a:rPr lang="it-IT" dirty="0"/>
              <a:t> teams </a:t>
            </a:r>
            <a:r>
              <a:rPr lang="it-IT" dirty="0" err="1"/>
              <a:t>respecring</a:t>
            </a:r>
            <a:r>
              <a:rPr lang="it-IT" dirty="0"/>
              <a:t> the </a:t>
            </a:r>
            <a:r>
              <a:rPr lang="it-IT" dirty="0" err="1"/>
              <a:t>boundaries</a:t>
            </a:r>
            <a:r>
              <a:rPr lang="it-IT" dirty="0"/>
              <a:t> (in theory </a:t>
            </a:r>
            <a:r>
              <a:rPr lang="it-IT" dirty="0" err="1"/>
              <a:t>our</a:t>
            </a:r>
            <a:r>
              <a:rPr lang="it-IT" dirty="0"/>
              <a:t> system </a:t>
            </a:r>
            <a:r>
              <a:rPr lang="it-IT" dirty="0" err="1"/>
              <a:t>already</a:t>
            </a:r>
            <a:r>
              <a:rPr lang="it-IT" dirty="0"/>
              <a:t> checks for </a:t>
            </a:r>
            <a:r>
              <a:rPr lang="it-IT" dirty="0" err="1"/>
              <a:t>these</a:t>
            </a:r>
            <a:r>
              <a:rPr lang="it-IT" dirty="0"/>
              <a:t> </a:t>
            </a:r>
            <a:r>
              <a:rPr lang="it-IT" dirty="0" err="1"/>
              <a:t>kind</a:t>
            </a:r>
            <a:r>
              <a:rPr lang="it-IT" dirty="0"/>
              <a:t> of </a:t>
            </a:r>
            <a:r>
              <a:rPr lang="it-IT" dirty="0" err="1"/>
              <a:t>misuse</a:t>
            </a:r>
            <a:r>
              <a:rPr lang="it-IT" dirty="0"/>
              <a:t>,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assume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better</a:t>
            </a:r>
            <a:r>
              <a:rPr lang="it-IT" dirty="0"/>
              <a:t> for </a:t>
            </a:r>
            <a:r>
              <a:rPr lang="it-IT" dirty="0" err="1"/>
              <a:t>everyone</a:t>
            </a:r>
            <a:r>
              <a:rPr lang="it-IT" dirty="0"/>
              <a:t>)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it-IT" noProof="0" smtClean="0"/>
              <a:t>9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083046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it-IT" noProof="0" smtClean="0"/>
              <a:t>12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529904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73618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89C7E07-3C67-C64C-8DA0-0404F6303970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58023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63128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6498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C26C18C3-ED25-DD4B-BA72-24932D54DE3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igura a mano libera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1" name="Figura a mano libera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2" name="Figura a mano libera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  <p:sp>
        <p:nvSpPr>
          <p:cNvPr id="18" name="Segnaposto tes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A69706A2-3726-FE4E-B923-E75D48597816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uppo 18">
            <a:extLst>
              <a:ext uri="{FF2B5EF4-FFF2-40B4-BE49-F238E27FC236}">
                <a16:creationId xmlns:a16="http://schemas.microsoft.com/office/drawing/2014/main" id="{BDEF3328-825B-3946-8472-DB93D6A32867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igura a mano libera 19">
              <a:extLst>
                <a:ext uri="{FF2B5EF4-FFF2-40B4-BE49-F238E27FC236}">
                  <a16:creationId xmlns:a16="http://schemas.microsoft.com/office/drawing/2014/main" id="{4E4E09DF-AF21-0E4A-9838-14DFBFFED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21" name="Figura a mano libera 20">
              <a:extLst>
                <a:ext uri="{FF2B5EF4-FFF2-40B4-BE49-F238E27FC236}">
                  <a16:creationId xmlns:a16="http://schemas.microsoft.com/office/drawing/2014/main" id="{653F54AE-9BC1-3A45-A129-4028EADE4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22" name="Figura a mano libera 21">
              <a:extLst>
                <a:ext uri="{FF2B5EF4-FFF2-40B4-BE49-F238E27FC236}">
                  <a16:creationId xmlns:a16="http://schemas.microsoft.com/office/drawing/2014/main" id="{254F6D22-4944-974A-999E-F9E22F159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  <p:sp>
        <p:nvSpPr>
          <p:cNvPr id="32" name="Titolo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Segnaposto testo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5" name="Segnaposto testo 2">
            <a:extLst>
              <a:ext uri="{FF2B5EF4-FFF2-40B4-BE49-F238E27FC236}">
                <a16:creationId xmlns:a16="http://schemas.microsoft.com/office/drawing/2014/main" id="{3A0EE708-F36B-444B-9A8B-D48D69535E4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7" name="Segnaposto contenuto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8" name="Segnaposto contenuto 3">
            <a:extLst>
              <a:ext uri="{FF2B5EF4-FFF2-40B4-BE49-F238E27FC236}">
                <a16:creationId xmlns:a16="http://schemas.microsoft.com/office/drawing/2014/main" id="{E40D4044-0F7B-0647-BAB5-16B23EBD9ECD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4914D182-A7DD-4F7B-B207-262854316ED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rtl="0"/>
            <a:fld id="{502031D7-8779-41C9-8C49-1B0BC95C516E}" type="datetime4">
              <a:rPr lang="it-IT" noProof="0" smtClean="0">
                <a:latin typeface="+mn-lt"/>
              </a:rPr>
              <a:t>9 febbraio 2024</a:t>
            </a:fld>
            <a:endParaRPr lang="it-IT" noProof="0" dirty="0">
              <a:latin typeface="+mn-lt"/>
            </a:endParaRP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10B29252-5D0B-4B9D-9FBD-8EC0929FE09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it-IT" noProof="0" dirty="0"/>
              <a:t>Relazione annuale</a:t>
            </a:r>
            <a:endParaRPr lang="it-IT" b="0" noProof="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BB4FEF6-E217-4110-BBF5-C4B77ADC845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it-IT" noProof="0" smtClean="0"/>
              <a:pPr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2550425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uppo 36">
            <a:extLst>
              <a:ext uri="{FF2B5EF4-FFF2-40B4-BE49-F238E27FC236}">
                <a16:creationId xmlns:a16="http://schemas.microsoft.com/office/drawing/2014/main" id="{868B08E5-2F7C-7749-8BDF-386EAF974BB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38" name="Figura a mano libera 37">
              <a:extLst>
                <a:ext uri="{FF2B5EF4-FFF2-40B4-BE49-F238E27FC236}">
                  <a16:creationId xmlns:a16="http://schemas.microsoft.com/office/drawing/2014/main" id="{F3E300C0-0B72-9048-9E16-2166E1A88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39" name="Figura a mano libera 38">
              <a:extLst>
                <a:ext uri="{FF2B5EF4-FFF2-40B4-BE49-F238E27FC236}">
                  <a16:creationId xmlns:a16="http://schemas.microsoft.com/office/drawing/2014/main" id="{E4AA520D-9D51-3A42-B9B1-DF72169BC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40" name="Figura a mano libera 39">
              <a:extLst>
                <a:ext uri="{FF2B5EF4-FFF2-40B4-BE49-F238E27FC236}">
                  <a16:creationId xmlns:a16="http://schemas.microsoft.com/office/drawing/2014/main" id="{D5F2735E-137C-DB47-AEF0-EFC871A32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  <p:sp>
        <p:nvSpPr>
          <p:cNvPr id="32" name="Titolo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Segnaposto testo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rtl="0">
              <a:buNone/>
            </a:pPr>
            <a:r>
              <a:rPr lang="it-IT" noProof="0"/>
              <a:t>Fare clic per modificare gli stili del testo dello schema</a:t>
            </a:r>
          </a:p>
        </p:txBody>
      </p:sp>
      <p:sp>
        <p:nvSpPr>
          <p:cNvPr id="27" name="Segnaposto contenuto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0" name="Segnaposto testo 2">
            <a:extLst>
              <a:ext uri="{FF2B5EF4-FFF2-40B4-BE49-F238E27FC236}">
                <a16:creationId xmlns:a16="http://schemas.microsoft.com/office/drawing/2014/main" id="{057DFE0A-61D9-1B48-8196-EA94D04685DD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rtl="0">
              <a:buNone/>
            </a:pPr>
            <a:r>
              <a:rPr lang="it-IT" noProof="0"/>
              <a:t>Fare clic per modificare gli stili del testo dello schema</a:t>
            </a:r>
          </a:p>
        </p:txBody>
      </p:sp>
      <p:sp>
        <p:nvSpPr>
          <p:cNvPr id="21" name="Segnaposto contenuto 3">
            <a:extLst>
              <a:ext uri="{FF2B5EF4-FFF2-40B4-BE49-F238E27FC236}">
                <a16:creationId xmlns:a16="http://schemas.microsoft.com/office/drawing/2014/main" id="{C946754A-F105-644E-99A4-DC80B9944243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2" name="Segnaposto testo 2">
            <a:extLst>
              <a:ext uri="{FF2B5EF4-FFF2-40B4-BE49-F238E27FC236}">
                <a16:creationId xmlns:a16="http://schemas.microsoft.com/office/drawing/2014/main" id="{368648FC-FC9A-5645-8F0C-390FFFAE180D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rtl="0">
              <a:buNone/>
            </a:pPr>
            <a:r>
              <a:rPr lang="it-IT" noProof="0"/>
              <a:t>Fare clic per modificare gli stili del testo dello schema</a:t>
            </a:r>
          </a:p>
        </p:txBody>
      </p:sp>
      <p:sp>
        <p:nvSpPr>
          <p:cNvPr id="24" name="Segnaposto contenuto 3">
            <a:extLst>
              <a:ext uri="{FF2B5EF4-FFF2-40B4-BE49-F238E27FC236}">
                <a16:creationId xmlns:a16="http://schemas.microsoft.com/office/drawing/2014/main" id="{BBB849DC-B114-D145-9879-4FE0688BF57E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cxnSp>
        <p:nvCxnSpPr>
          <p:cNvPr id="26" name="Connettore diritto 25">
            <a:extLst>
              <a:ext uri="{FF2B5EF4-FFF2-40B4-BE49-F238E27FC236}">
                <a16:creationId xmlns:a16="http://schemas.microsoft.com/office/drawing/2014/main" id="{9F0C4CE5-5F02-B143-8FD1-1B235D270DAC}"/>
              </a:ext>
            </a:extLst>
          </p:cNvPr>
          <p:cNvCxnSpPr>
            <a:cxnSpLocks/>
          </p:cNvCxnSpPr>
          <p:nvPr userDrawn="1"/>
        </p:nvCxnSpPr>
        <p:spPr>
          <a:xfrm>
            <a:off x="4569372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ttore diritto 27">
            <a:extLst>
              <a:ext uri="{FF2B5EF4-FFF2-40B4-BE49-F238E27FC236}">
                <a16:creationId xmlns:a16="http://schemas.microsoft.com/office/drawing/2014/main" id="{289A8C14-DB28-F34E-8098-168D4C75AF23}"/>
              </a:ext>
            </a:extLst>
          </p:cNvPr>
          <p:cNvCxnSpPr>
            <a:cxnSpLocks/>
          </p:cNvCxnSpPr>
          <p:nvPr userDrawn="1"/>
        </p:nvCxnSpPr>
        <p:spPr>
          <a:xfrm>
            <a:off x="8187017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F0FA07F3-F8E4-4505-85EC-22734AC6879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rtl="0"/>
            <a:fld id="{76D825BC-9803-467D-A049-B47340459F55}" type="datetime4">
              <a:rPr lang="it-IT" noProof="0" smtClean="0">
                <a:latin typeface="+mn-lt"/>
              </a:rPr>
              <a:t>9 febbraio 2024</a:t>
            </a:fld>
            <a:endParaRPr lang="it-IT" noProof="0" dirty="0">
              <a:latin typeface="+mn-lt"/>
            </a:endParaRP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5165D22-FEF5-4F30-8822-5D2378806A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it-IT" noProof="0" dirty="0"/>
              <a:t>Relazione annuale</a:t>
            </a:r>
            <a:endParaRPr lang="it-IT" b="0" noProof="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540F86B-3DA3-4708-AAF5-387BA115C41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it-IT" noProof="0" smtClean="0"/>
              <a:pPr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4227948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4800" userDrawn="1">
          <p15:clr>
            <a:srgbClr val="FBAE40"/>
          </p15:clr>
        </p15:guide>
        <p15:guide id="11" pos="2880" userDrawn="1">
          <p15:clr>
            <a:srgbClr val="FBAE40"/>
          </p15:clr>
        </p15:guide>
        <p15:guide id="12" orient="horz" pos="175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epilogo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olo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DA8C895-11B9-EA40-B0F8-0F4FE98815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2500" y="2656904"/>
            <a:ext cx="4838700" cy="574318"/>
          </a:xfrm>
        </p:spPr>
        <p:txBody>
          <a:bodyPr rtlCol="0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grpSp>
        <p:nvGrpSpPr>
          <p:cNvPr id="15" name="Gruppo 14">
            <a:extLst>
              <a:ext uri="{FF2B5EF4-FFF2-40B4-BE49-F238E27FC236}">
                <a16:creationId xmlns:a16="http://schemas.microsoft.com/office/drawing/2014/main" id="{C47A1EE0-4011-3749-B01C-FC489EEDF880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6" name="Figura a mano libera 15">
              <a:extLst>
                <a:ext uri="{FF2B5EF4-FFF2-40B4-BE49-F238E27FC236}">
                  <a16:creationId xmlns:a16="http://schemas.microsoft.com/office/drawing/2014/main" id="{17EED68A-6660-2643-BBFB-B6AB92A7C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7" name="Figura a mano libera 16">
              <a:extLst>
                <a:ext uri="{FF2B5EF4-FFF2-40B4-BE49-F238E27FC236}">
                  <a16:creationId xmlns:a16="http://schemas.microsoft.com/office/drawing/2014/main" id="{BECF9FB8-F6C7-C54D-99F4-11FDF26D7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8" name="Figura a mano libera 17">
              <a:extLst>
                <a:ext uri="{FF2B5EF4-FFF2-40B4-BE49-F238E27FC236}">
                  <a16:creationId xmlns:a16="http://schemas.microsoft.com/office/drawing/2014/main" id="{46C7C62D-7D3B-934C-AFF9-0F10E727B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F85D552-3AFC-4D21-A944-9D41E128A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2286000"/>
            <a:ext cx="4838700" cy="315915"/>
          </a:xfrm>
        </p:spPr>
        <p:txBody>
          <a:bodyPr rtlCol="0"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1" name="Segnaposto testo 2">
            <a:extLst>
              <a:ext uri="{FF2B5EF4-FFF2-40B4-BE49-F238E27FC236}">
                <a16:creationId xmlns:a16="http://schemas.microsoft.com/office/drawing/2014/main" id="{BE8C2EDB-9C70-49A2-865C-E5CD77D3E7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3655" y="3841846"/>
            <a:ext cx="4838700" cy="636754"/>
          </a:xfrm>
        </p:spPr>
        <p:txBody>
          <a:bodyPr rtlCol="0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2" name="Segnaposto testo 3">
            <a:extLst>
              <a:ext uri="{FF2B5EF4-FFF2-40B4-BE49-F238E27FC236}">
                <a16:creationId xmlns:a16="http://schemas.microsoft.com/office/drawing/2014/main" id="{EE50320A-D017-45C6-9986-94BC43911E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3655" y="3470942"/>
            <a:ext cx="4838700" cy="315915"/>
          </a:xfrm>
        </p:spPr>
        <p:txBody>
          <a:bodyPr rtlCol="0"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3" name="Segnaposto testo 2">
            <a:extLst>
              <a:ext uri="{FF2B5EF4-FFF2-40B4-BE49-F238E27FC236}">
                <a16:creationId xmlns:a16="http://schemas.microsoft.com/office/drawing/2014/main" id="{673EB498-F5D2-4E15-990A-2AFA4A377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2500" y="5017901"/>
            <a:ext cx="4838700" cy="908340"/>
          </a:xfrm>
        </p:spPr>
        <p:txBody>
          <a:bodyPr rtlCol="0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4" name="Segnaposto testo 3">
            <a:extLst>
              <a:ext uri="{FF2B5EF4-FFF2-40B4-BE49-F238E27FC236}">
                <a16:creationId xmlns:a16="http://schemas.microsoft.com/office/drawing/2014/main" id="{1F528150-326B-4BB3-AC38-7FC805DB6B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2500" y="4646997"/>
            <a:ext cx="4838700" cy="315915"/>
          </a:xfrm>
        </p:spPr>
        <p:txBody>
          <a:bodyPr rtlCol="0"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5" name="Segnaposto testo 2">
            <a:extLst>
              <a:ext uri="{FF2B5EF4-FFF2-40B4-BE49-F238E27FC236}">
                <a16:creationId xmlns:a16="http://schemas.microsoft.com/office/drawing/2014/main" id="{20EBEFF7-AECA-409B-9ACC-A63A168283B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9647" y="2656904"/>
            <a:ext cx="4838700" cy="574318"/>
          </a:xfrm>
        </p:spPr>
        <p:txBody>
          <a:bodyPr rtlCol="0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6" name="Segnaposto testo 3">
            <a:extLst>
              <a:ext uri="{FF2B5EF4-FFF2-40B4-BE49-F238E27FC236}">
                <a16:creationId xmlns:a16="http://schemas.microsoft.com/office/drawing/2014/main" id="{29E4D063-8666-4D7A-B8C8-2B9383F798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9647" y="2286000"/>
            <a:ext cx="4838700" cy="315915"/>
          </a:xfrm>
        </p:spPr>
        <p:txBody>
          <a:bodyPr rtlCol="0"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7" name="Segnaposto testo 2">
            <a:extLst>
              <a:ext uri="{FF2B5EF4-FFF2-40B4-BE49-F238E27FC236}">
                <a16:creationId xmlns:a16="http://schemas.microsoft.com/office/drawing/2014/main" id="{4717B7CD-A4F9-444E-82B9-8914CB5748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99647" y="3841846"/>
            <a:ext cx="4838700" cy="908340"/>
          </a:xfrm>
        </p:spPr>
        <p:txBody>
          <a:bodyPr rtlCol="0"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8" name="Segnaposto testo 3">
            <a:extLst>
              <a:ext uri="{FF2B5EF4-FFF2-40B4-BE49-F238E27FC236}">
                <a16:creationId xmlns:a16="http://schemas.microsoft.com/office/drawing/2014/main" id="{2CF285B7-A950-4326-A4D5-F5D542D2D6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99647" y="3470942"/>
            <a:ext cx="4838700" cy="315915"/>
          </a:xfrm>
        </p:spPr>
        <p:txBody>
          <a:bodyPr rtlCol="0"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C45E38A-5516-4C3E-88FC-0DCBD876054B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 rtlCol="0"/>
          <a:lstStyle/>
          <a:p>
            <a:pPr rtl="0"/>
            <a:fld id="{9C67B196-5FCD-421F-B5BA-95F06726A1A9}" type="datetime4">
              <a:rPr lang="it-IT" noProof="0" smtClean="0">
                <a:latin typeface="+mn-lt"/>
              </a:rPr>
              <a:t>9 febbraio 2024</a:t>
            </a:fld>
            <a:endParaRPr lang="it-IT" noProof="0" dirty="0">
              <a:latin typeface="+mn-lt"/>
            </a:endParaRP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4225273-038D-4F51-A093-83D80104F21A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/>
          <a:p>
            <a:pPr rtl="0"/>
            <a:r>
              <a:rPr lang="it-IT" noProof="0" dirty="0"/>
              <a:t>Relazione annuale</a:t>
            </a:r>
            <a:endParaRPr lang="it-IT" b="0" noProof="0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7F24E14-E0E0-44FA-A4AA-FA63A858730C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it-IT" noProof="0" smtClean="0"/>
              <a:pPr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3060135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zi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egnaposto testo 29">
            <a:extLst>
              <a:ext uri="{FF2B5EF4-FFF2-40B4-BE49-F238E27FC236}">
                <a16:creationId xmlns:a16="http://schemas.microsoft.com/office/drawing/2014/main" id="{BB778BC5-5409-574B-96E2-B45CDD940D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96100" y="5102063"/>
            <a:ext cx="4914900" cy="588795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sz="16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7" name="Sottotitolo 2">
            <a:extLst>
              <a:ext uri="{FF2B5EF4-FFF2-40B4-BE49-F238E27FC236}">
                <a16:creationId xmlns:a16="http://schemas.microsoft.com/office/drawing/2014/main" id="{32916F3A-28FA-9A4B-A780-0D687D9328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7623" y="3591098"/>
            <a:ext cx="4903377" cy="1057791"/>
          </a:xfrm>
        </p:spPr>
        <p:txBody>
          <a:bodyPr lIns="0" tIns="0" rIns="0" bIns="0" rtlCol="0">
            <a:norm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  <a:endParaRPr lang="it-IT" noProof="0" dirty="0"/>
          </a:p>
        </p:txBody>
      </p:sp>
      <p:sp>
        <p:nvSpPr>
          <p:cNvPr id="26" name="Titolo 1">
            <a:extLst>
              <a:ext uri="{FF2B5EF4-FFF2-40B4-BE49-F238E27FC236}">
                <a16:creationId xmlns:a16="http://schemas.microsoft.com/office/drawing/2014/main" id="{E29321F6-59C5-6E4C-A846-6AD00848A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cxnSp>
        <p:nvCxnSpPr>
          <p:cNvPr id="27" name="Connettore diritto 26">
            <a:extLst>
              <a:ext uri="{FF2B5EF4-FFF2-40B4-BE49-F238E27FC236}">
                <a16:creationId xmlns:a16="http://schemas.microsoft.com/office/drawing/2014/main" id="{AB5C3BF3-A164-DD48-BD02-4587489DA105}"/>
              </a:ext>
            </a:extLst>
          </p:cNvPr>
          <p:cNvCxnSpPr>
            <a:cxnSpLocks/>
          </p:cNvCxnSpPr>
          <p:nvPr userDrawn="1"/>
        </p:nvCxnSpPr>
        <p:spPr>
          <a:xfrm>
            <a:off x="6896100" y="3233703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egnaposto immagine 2">
            <a:extLst>
              <a:ext uri="{FF2B5EF4-FFF2-40B4-BE49-F238E27FC236}">
                <a16:creationId xmlns:a16="http://schemas.microsoft.com/office/drawing/2014/main" id="{F8C225AD-C009-894E-8AFA-C94EAA0650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grpSp>
        <p:nvGrpSpPr>
          <p:cNvPr id="30" name="Gruppo 29">
            <a:extLst>
              <a:ext uri="{FF2B5EF4-FFF2-40B4-BE49-F238E27FC236}">
                <a16:creationId xmlns:a16="http://schemas.microsoft.com/office/drawing/2014/main" id="{FFEF81ED-50DF-3946-87D9-407C13C3CE9F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31" name="Figura a mano libera 30">
              <a:extLst>
                <a:ext uri="{FF2B5EF4-FFF2-40B4-BE49-F238E27FC236}">
                  <a16:creationId xmlns:a16="http://schemas.microsoft.com/office/drawing/2014/main" id="{4B6857A0-601C-9C40-ADB4-7927C7A4ECA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32" name="Figura a mano libera 31">
              <a:extLst>
                <a:ext uri="{FF2B5EF4-FFF2-40B4-BE49-F238E27FC236}">
                  <a16:creationId xmlns:a16="http://schemas.microsoft.com/office/drawing/2014/main" id="{31562ACC-ECB3-4841-A52C-00DAFF438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33" name="Figura a mano libera 32">
              <a:extLst>
                <a:ext uri="{FF2B5EF4-FFF2-40B4-BE49-F238E27FC236}">
                  <a16:creationId xmlns:a16="http://schemas.microsoft.com/office/drawing/2014/main" id="{77C317B8-91B4-7040-AB8C-CE822CA28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9991307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dine del gior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o 5">
            <a:extLst>
              <a:ext uri="{FF2B5EF4-FFF2-40B4-BE49-F238E27FC236}">
                <a16:creationId xmlns:a16="http://schemas.microsoft.com/office/drawing/2014/main" id="{806C6F65-35CD-D64B-992A-0C1C1E00384D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Forma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8" name="Figura a mano libera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9" name="Figura a mano libera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0" name="Figura a mano libera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1" name="Figura a mano libera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  <p:sp>
        <p:nvSpPr>
          <p:cNvPr id="12" name="Titolo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CF0FD074-81E2-0D4E-8446-C5B415B238A0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4655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Segnaposto testo 29">
            <a:extLst>
              <a:ext uri="{FF2B5EF4-FFF2-40B4-BE49-F238E27FC236}">
                <a16:creationId xmlns:a16="http://schemas.microsoft.com/office/drawing/2014/main" id="{58AAB058-5FFC-9E4E-AD2E-FB1B4EE510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818296"/>
            <a:ext cx="2133600" cy="3693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5" name="Segnaposto testo 29">
            <a:extLst>
              <a:ext uri="{FF2B5EF4-FFF2-40B4-BE49-F238E27FC236}">
                <a16:creationId xmlns:a16="http://schemas.microsoft.com/office/drawing/2014/main" id="{18ABDA74-C3EC-274D-BE87-AC5B825A2A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205837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A3DDE02E-BC75-2645-8725-CA2CFD327A3C}"/>
              </a:ext>
            </a:extLst>
          </p:cNvPr>
          <p:cNvCxnSpPr>
            <a:cxnSpLocks/>
          </p:cNvCxnSpPr>
          <p:nvPr userDrawn="1"/>
        </p:nvCxnSpPr>
        <p:spPr>
          <a:xfrm>
            <a:off x="3663043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Segnaposto testo 29">
            <a:extLst>
              <a:ext uri="{FF2B5EF4-FFF2-40B4-BE49-F238E27FC236}">
                <a16:creationId xmlns:a16="http://schemas.microsoft.com/office/drawing/2014/main" id="{3ABA9FD1-9B74-F14F-81EF-7B3407196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6"/>
            <a:ext cx="2128157" cy="3693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8" name="Segnaposto testo 29">
            <a:extLst>
              <a:ext uri="{FF2B5EF4-FFF2-40B4-BE49-F238E27FC236}">
                <a16:creationId xmlns:a16="http://schemas.microsoft.com/office/drawing/2014/main" id="{0E9E9D03-0186-5B4C-A73F-95ADCD08A4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205837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E01EE6FD-FABB-AD48-92DA-19805B502918}"/>
              </a:ext>
            </a:extLst>
          </p:cNvPr>
          <p:cNvCxnSpPr>
            <a:cxnSpLocks/>
          </p:cNvCxnSpPr>
          <p:nvPr userDrawn="1"/>
        </p:nvCxnSpPr>
        <p:spPr>
          <a:xfrm>
            <a:off x="952500" y="4248119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Segnaposto testo 29">
            <a:extLst>
              <a:ext uri="{FF2B5EF4-FFF2-40B4-BE49-F238E27FC236}">
                <a16:creationId xmlns:a16="http://schemas.microsoft.com/office/drawing/2014/main" id="{F953BCFF-5CB8-784F-ACC1-A14670E6219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131299"/>
            <a:ext cx="2133600" cy="3693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2" name="Segnaposto testo 29">
            <a:extLst>
              <a:ext uri="{FF2B5EF4-FFF2-40B4-BE49-F238E27FC236}">
                <a16:creationId xmlns:a16="http://schemas.microsoft.com/office/drawing/2014/main" id="{97DCC038-CDD3-1D48-B8BA-2617616935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93BB36CC-7349-334D-A028-58D01025E726}"/>
              </a:ext>
            </a:extLst>
          </p:cNvPr>
          <p:cNvCxnSpPr>
            <a:cxnSpLocks/>
          </p:cNvCxnSpPr>
          <p:nvPr userDrawn="1"/>
        </p:nvCxnSpPr>
        <p:spPr>
          <a:xfrm>
            <a:off x="3663043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Segnaposto testo 29">
            <a:extLst>
              <a:ext uri="{FF2B5EF4-FFF2-40B4-BE49-F238E27FC236}">
                <a16:creationId xmlns:a16="http://schemas.microsoft.com/office/drawing/2014/main" id="{C20DFC6E-CE65-E94B-921D-38F386E173F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131299"/>
            <a:ext cx="2128157" cy="3693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5" name="Segnaposto testo 29">
            <a:extLst>
              <a:ext uri="{FF2B5EF4-FFF2-40B4-BE49-F238E27FC236}">
                <a16:creationId xmlns:a16="http://schemas.microsoft.com/office/drawing/2014/main" id="{773FBF72-A3D8-2F4E-BAD2-2755F0BE4A4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cxnSp>
        <p:nvCxnSpPr>
          <p:cNvPr id="26" name="Connettore diritto 25">
            <a:extLst>
              <a:ext uri="{FF2B5EF4-FFF2-40B4-BE49-F238E27FC236}">
                <a16:creationId xmlns:a16="http://schemas.microsoft.com/office/drawing/2014/main" id="{C402C0D4-D9C4-F547-B996-38177302A3DC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Segnaposto testo 29">
            <a:extLst>
              <a:ext uri="{FF2B5EF4-FFF2-40B4-BE49-F238E27FC236}">
                <a16:creationId xmlns:a16="http://schemas.microsoft.com/office/drawing/2014/main" id="{9B18A1DC-4A61-514B-9F70-1DCC893EBB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131299"/>
            <a:ext cx="2129245" cy="3693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8" name="Segnaposto testo 29">
            <a:extLst>
              <a:ext uri="{FF2B5EF4-FFF2-40B4-BE49-F238E27FC236}">
                <a16:creationId xmlns:a16="http://schemas.microsoft.com/office/drawing/2014/main" id="{DD138509-2AA1-D540-90D6-28847495661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205837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0A6A117-A0E8-43E1-9120-CE3B8B97667F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it-IT" noProof="0" smtClean="0"/>
              <a:pPr/>
              <a:t>‹N›</a:t>
            </a:fld>
            <a:endParaRPr lang="it-IT" noProof="0" dirty="0"/>
          </a:p>
        </p:txBody>
      </p:sp>
      <p:sp>
        <p:nvSpPr>
          <p:cNvPr id="29" name="Segnaposto data 3">
            <a:extLst>
              <a:ext uri="{FF2B5EF4-FFF2-40B4-BE49-F238E27FC236}">
                <a16:creationId xmlns:a16="http://schemas.microsoft.com/office/drawing/2014/main" id="{0EB504BF-69CE-CBE0-7201-D8B905F4AC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it-IT" dirty="0"/>
              <a:t>15 </a:t>
            </a:r>
            <a:r>
              <a:rPr lang="it-IT" dirty="0" err="1"/>
              <a:t>February</a:t>
            </a:r>
            <a:r>
              <a:rPr lang="it-IT" dirty="0"/>
              <a:t> 2024</a:t>
            </a:r>
          </a:p>
        </p:txBody>
      </p:sp>
      <p:sp>
        <p:nvSpPr>
          <p:cNvPr id="30" name="Segnaposto piè di pagina 4">
            <a:extLst>
              <a:ext uri="{FF2B5EF4-FFF2-40B4-BE49-F238E27FC236}">
                <a16:creationId xmlns:a16="http://schemas.microsoft.com/office/drawing/2014/main" id="{ED80D9C7-B088-53E0-3A53-A66931E116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it-IT" dirty="0"/>
              <a:t>CKB Platform</a:t>
            </a:r>
          </a:p>
        </p:txBody>
      </p:sp>
    </p:spTree>
    <p:extLst>
      <p:ext uri="{BB962C8B-B14F-4D97-AF65-F5344CB8AC3E}">
        <p14:creationId xmlns:p14="http://schemas.microsoft.com/office/powerpoint/2010/main" val="4093066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o 12">
            <a:extLst>
              <a:ext uri="{FF2B5EF4-FFF2-40B4-BE49-F238E27FC236}">
                <a16:creationId xmlns:a16="http://schemas.microsoft.com/office/drawing/2014/main" id="{C82066DD-D313-D148-89C7-338EB873A73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5" name="Figura a mano libera 14">
              <a:extLst>
                <a:ext uri="{FF2B5EF4-FFF2-40B4-BE49-F238E27FC236}">
                  <a16:creationId xmlns:a16="http://schemas.microsoft.com/office/drawing/2014/main" id="{A5BBD7C7-99D1-E841-A081-6912D1F2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6" name="Figura a mano libera 15">
              <a:extLst>
                <a:ext uri="{FF2B5EF4-FFF2-40B4-BE49-F238E27FC236}">
                  <a16:creationId xmlns:a16="http://schemas.microsoft.com/office/drawing/2014/main" id="{227A14EE-CB79-754A-8B19-EB9874B31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9" name="Figura a mano libera 18">
              <a:extLst>
                <a:ext uri="{FF2B5EF4-FFF2-40B4-BE49-F238E27FC236}">
                  <a16:creationId xmlns:a16="http://schemas.microsoft.com/office/drawing/2014/main" id="{35B38B80-C3D3-4C47-B468-C41A8FF36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  <p:sp>
        <p:nvSpPr>
          <p:cNvPr id="14" name="Segnaposto immagine 2">
            <a:extLst>
              <a:ext uri="{FF2B5EF4-FFF2-40B4-BE49-F238E27FC236}">
                <a16:creationId xmlns:a16="http://schemas.microsoft.com/office/drawing/2014/main" id="{F0C4E8C2-3240-594A-9D5E-1BCD1AF44C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-22543"/>
            <a:ext cx="6096000" cy="6903086"/>
          </a:xfrm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1D23F761-57FC-3649-AE84-0C3EF95EF561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Segnaposto testo 29">
            <a:extLst>
              <a:ext uri="{FF2B5EF4-FFF2-40B4-BE49-F238E27FC236}">
                <a16:creationId xmlns:a16="http://schemas.microsoft.com/office/drawing/2014/main" id="{E66F2BC9-2F8A-1543-9AFD-9BAB0E75B3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F25D00C-8F5C-4528-87FA-F9431D96755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it-IT" noProof="0" smtClean="0"/>
              <a:pPr/>
              <a:t>‹N›</a:t>
            </a:fld>
            <a:endParaRPr lang="it-IT" noProof="0" dirty="0"/>
          </a:p>
        </p:txBody>
      </p:sp>
      <p:sp>
        <p:nvSpPr>
          <p:cNvPr id="5" name="Segnaposto data 3">
            <a:extLst>
              <a:ext uri="{FF2B5EF4-FFF2-40B4-BE49-F238E27FC236}">
                <a16:creationId xmlns:a16="http://schemas.microsoft.com/office/drawing/2014/main" id="{9D42B22C-3E49-E315-55B5-1C91E3165B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it-IT" dirty="0"/>
              <a:t>15 </a:t>
            </a:r>
            <a:r>
              <a:rPr lang="it-IT" dirty="0" err="1"/>
              <a:t>February</a:t>
            </a:r>
            <a:r>
              <a:rPr lang="it-IT" dirty="0"/>
              <a:t> 2024</a:t>
            </a:r>
          </a:p>
        </p:txBody>
      </p:sp>
      <p:sp>
        <p:nvSpPr>
          <p:cNvPr id="6" name="Segnaposto piè di pagina 4">
            <a:extLst>
              <a:ext uri="{FF2B5EF4-FFF2-40B4-BE49-F238E27FC236}">
                <a16:creationId xmlns:a16="http://schemas.microsoft.com/office/drawing/2014/main" id="{90F2E88B-B829-093D-94AC-DDACD898C3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it-IT" dirty="0"/>
              <a:t>CKB Platform</a:t>
            </a:r>
          </a:p>
        </p:txBody>
      </p:sp>
    </p:spTree>
    <p:extLst>
      <p:ext uri="{BB962C8B-B14F-4D97-AF65-F5344CB8AC3E}">
        <p14:creationId xmlns:p14="http://schemas.microsoft.com/office/powerpoint/2010/main" val="3073769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6" pos="3480" userDrawn="1">
          <p15:clr>
            <a:srgbClr val="FBAE40"/>
          </p15:clr>
        </p15:guide>
        <p15:guide id="7" orient="horz" pos="1440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us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egnaposto immagine 2">
            <a:extLst>
              <a:ext uri="{FF2B5EF4-FFF2-40B4-BE49-F238E27FC236}">
                <a16:creationId xmlns:a16="http://schemas.microsoft.com/office/drawing/2014/main" id="{50E2385F-F6FA-D345-AF77-A9EE8E49310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8" cy="6858000"/>
          </a:xfrm>
          <a:solidFill>
            <a:schemeClr val="accent2"/>
          </a:solidFill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18" name="Titolo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1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4BE3A3D6-A0AD-C84D-8B2A-743F5F95432E}"/>
              </a:ext>
            </a:extLst>
          </p:cNvPr>
          <p:cNvCxnSpPr>
            <a:cxnSpLocks/>
          </p:cNvCxnSpPr>
          <p:nvPr userDrawn="1"/>
        </p:nvCxnSpPr>
        <p:spPr>
          <a:xfrm>
            <a:off x="7154721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uppo 21">
            <a:extLst>
              <a:ext uri="{FF2B5EF4-FFF2-40B4-BE49-F238E27FC236}">
                <a16:creationId xmlns:a16="http://schemas.microsoft.com/office/drawing/2014/main" id="{F4CB38BE-0FF2-694C-AA3C-D73DBF7C332C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9509760" y="-3"/>
            <a:ext cx="2682238" cy="2682238"/>
            <a:chOff x="0" y="12289"/>
            <a:chExt cx="3550" cy="3551"/>
          </a:xfrm>
          <a:solidFill>
            <a:schemeClr val="tx1"/>
          </a:solidFill>
        </p:grpSpPr>
        <p:sp>
          <p:nvSpPr>
            <p:cNvPr id="23" name="Figura a mano libera 22">
              <a:extLst>
                <a:ext uri="{FF2B5EF4-FFF2-40B4-BE49-F238E27FC236}">
                  <a16:creationId xmlns:a16="http://schemas.microsoft.com/office/drawing/2014/main" id="{F0257420-2EA0-6348-8B9E-1414F529726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24" name="Figura a mano libera 23">
              <a:extLst>
                <a:ext uri="{FF2B5EF4-FFF2-40B4-BE49-F238E27FC236}">
                  <a16:creationId xmlns:a16="http://schemas.microsoft.com/office/drawing/2014/main" id="{7FE65C23-C0EF-BB41-884A-01C2A7356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25" name="Figura a mano libera 24">
              <a:extLst>
                <a:ext uri="{FF2B5EF4-FFF2-40B4-BE49-F238E27FC236}">
                  <a16:creationId xmlns:a16="http://schemas.microsoft.com/office/drawing/2014/main" id="{F73F5EB6-53C7-D44C-9003-FB5A81F989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35788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c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po 11">
            <a:extLst>
              <a:ext uri="{FF2B5EF4-FFF2-40B4-BE49-F238E27FC236}">
                <a16:creationId xmlns:a16="http://schemas.microsoft.com/office/drawing/2014/main" id="{32FC456A-3F6A-6E00-E659-CE9EE36B2AF4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3" name="Figura a mano libera 24">
              <a:extLst>
                <a:ext uri="{FF2B5EF4-FFF2-40B4-BE49-F238E27FC236}">
                  <a16:creationId xmlns:a16="http://schemas.microsoft.com/office/drawing/2014/main" id="{97B170A5-AF1E-B3DA-8574-E996387AD026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4" name="Figura a mano libera 25">
              <a:extLst>
                <a:ext uri="{FF2B5EF4-FFF2-40B4-BE49-F238E27FC236}">
                  <a16:creationId xmlns:a16="http://schemas.microsoft.com/office/drawing/2014/main" id="{B8DB4A9E-E7E1-203C-3CC1-8F2470E6609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5" name="Figura a mano libera 26">
              <a:extLst>
                <a:ext uri="{FF2B5EF4-FFF2-40B4-BE49-F238E27FC236}">
                  <a16:creationId xmlns:a16="http://schemas.microsoft.com/office/drawing/2014/main" id="{768454F0-9BF2-ABC8-D729-C67B071DE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  <p:sp>
        <p:nvSpPr>
          <p:cNvPr id="6" name="Segnaposto grafico 5">
            <a:extLst>
              <a:ext uri="{FF2B5EF4-FFF2-40B4-BE49-F238E27FC236}">
                <a16:creationId xmlns:a16="http://schemas.microsoft.com/office/drawing/2014/main" id="{75992517-0394-6B43-B15D-2A86A34512F3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952500" y="1939108"/>
            <a:ext cx="10352810" cy="4110702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sull'icona per inserire un grafico</a:t>
            </a:r>
          </a:p>
        </p:txBody>
      </p:sp>
      <p:sp>
        <p:nvSpPr>
          <p:cNvPr id="16" name="Tito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919432A-F8B5-4A96-AEE6-2E159658D5D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it-IT" noProof="0" smtClean="0"/>
              <a:pPr/>
              <a:t>‹N›</a:t>
            </a:fld>
            <a:endParaRPr lang="it-IT" noProof="0">
              <a:latin typeface="+mn-lt"/>
            </a:endParaRPr>
          </a:p>
        </p:txBody>
      </p:sp>
      <p:grpSp>
        <p:nvGrpSpPr>
          <p:cNvPr id="5" name="Gruppo 4">
            <a:extLst>
              <a:ext uri="{FF2B5EF4-FFF2-40B4-BE49-F238E27FC236}">
                <a16:creationId xmlns:a16="http://schemas.microsoft.com/office/drawing/2014/main" id="{2BB0E4CF-5AA1-3C8E-A1B1-10C9DFD9B649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Forma 24">
              <a:extLst>
                <a:ext uri="{FF2B5EF4-FFF2-40B4-BE49-F238E27FC236}">
                  <a16:creationId xmlns:a16="http://schemas.microsoft.com/office/drawing/2014/main" id="{5A18D8FF-7315-8267-8678-2EF93DA8A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8" name="Figura a mano libera 19">
              <a:extLst>
                <a:ext uri="{FF2B5EF4-FFF2-40B4-BE49-F238E27FC236}">
                  <a16:creationId xmlns:a16="http://schemas.microsoft.com/office/drawing/2014/main" id="{2E29DE0A-720E-5377-F9ED-E5E4752A5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9" name="Figura a mano libera 20">
              <a:extLst>
                <a:ext uri="{FF2B5EF4-FFF2-40B4-BE49-F238E27FC236}">
                  <a16:creationId xmlns:a16="http://schemas.microsoft.com/office/drawing/2014/main" id="{14EEDA73-A89F-8A89-8F75-9D39CCB5D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0" name="Figura a mano libera 21">
              <a:extLst>
                <a:ext uri="{FF2B5EF4-FFF2-40B4-BE49-F238E27FC236}">
                  <a16:creationId xmlns:a16="http://schemas.microsoft.com/office/drawing/2014/main" id="{6666EFB2-12A5-094B-1521-64A20B0C0AA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1" name="Figura a mano libera 22">
              <a:extLst>
                <a:ext uri="{FF2B5EF4-FFF2-40B4-BE49-F238E27FC236}">
                  <a16:creationId xmlns:a16="http://schemas.microsoft.com/office/drawing/2014/main" id="{F3E72076-D337-578F-62E4-BAB74CD21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  <p:sp>
        <p:nvSpPr>
          <p:cNvPr id="17" name="Segnaposto data 3">
            <a:extLst>
              <a:ext uri="{FF2B5EF4-FFF2-40B4-BE49-F238E27FC236}">
                <a16:creationId xmlns:a16="http://schemas.microsoft.com/office/drawing/2014/main" id="{10410218-16A3-44B2-9664-67489FA16D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it-IT" dirty="0"/>
              <a:t>15 </a:t>
            </a:r>
            <a:r>
              <a:rPr lang="it-IT" dirty="0" err="1"/>
              <a:t>February</a:t>
            </a:r>
            <a:r>
              <a:rPr lang="it-IT" dirty="0"/>
              <a:t> 2024</a:t>
            </a:r>
          </a:p>
        </p:txBody>
      </p:sp>
      <p:sp>
        <p:nvSpPr>
          <p:cNvPr id="18" name="Segnaposto piè di pagina 4">
            <a:extLst>
              <a:ext uri="{FF2B5EF4-FFF2-40B4-BE49-F238E27FC236}">
                <a16:creationId xmlns:a16="http://schemas.microsoft.com/office/drawing/2014/main" id="{16352FDC-A200-7EB4-BD28-855642C6FC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it-IT" dirty="0"/>
              <a:t>CKB Platform</a:t>
            </a:r>
          </a:p>
        </p:txBody>
      </p:sp>
    </p:spTree>
    <p:extLst>
      <p:ext uri="{BB962C8B-B14F-4D97-AF65-F5344CB8AC3E}">
        <p14:creationId xmlns:p14="http://schemas.microsoft.com/office/powerpoint/2010/main" val="20658628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1392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o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51319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it-IT" noProof="0" dirty="0"/>
              <a:t>Fare clic per modificare lo stile del titolo dello schema</a:t>
            </a:r>
          </a:p>
        </p:txBody>
      </p:sp>
      <p:sp>
        <p:nvSpPr>
          <p:cNvPr id="9" name="Segnaposto tabella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52500" y="2209800"/>
            <a:ext cx="10287000" cy="2593109"/>
          </a:xfrm>
        </p:spPr>
        <p:txBody>
          <a:bodyPr rtlCol="0"/>
          <a:lstStyle/>
          <a:p>
            <a:pPr rtl="0"/>
            <a:r>
              <a:rPr lang="it-IT" noProof="0"/>
              <a:t>Fare clic sull'icona per inserire una tabella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82F761B-6706-439D-9C75-43E751AB19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it-IT" noProof="0" smtClean="0"/>
              <a:pPr/>
              <a:t>‹N›</a:t>
            </a:fld>
            <a:endParaRPr lang="it-IT" noProof="0">
              <a:latin typeface="+mn-lt"/>
            </a:endParaRPr>
          </a:p>
        </p:txBody>
      </p:sp>
      <p:grpSp>
        <p:nvGrpSpPr>
          <p:cNvPr id="5" name="Gruppo 4">
            <a:extLst>
              <a:ext uri="{FF2B5EF4-FFF2-40B4-BE49-F238E27FC236}">
                <a16:creationId xmlns:a16="http://schemas.microsoft.com/office/drawing/2014/main" id="{07A89B9C-44A4-B037-438A-24712311D7EA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6" name="Forma 24">
              <a:extLst>
                <a:ext uri="{FF2B5EF4-FFF2-40B4-BE49-F238E27FC236}">
                  <a16:creationId xmlns:a16="http://schemas.microsoft.com/office/drawing/2014/main" id="{19FC3375-C8AE-5B4E-4992-8EA087D50B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7" name="Figura a mano libera 19">
              <a:extLst>
                <a:ext uri="{FF2B5EF4-FFF2-40B4-BE49-F238E27FC236}">
                  <a16:creationId xmlns:a16="http://schemas.microsoft.com/office/drawing/2014/main" id="{BDFF1C9B-6CF7-24BE-AA19-D493965B04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8" name="Figura a mano libera 20">
              <a:extLst>
                <a:ext uri="{FF2B5EF4-FFF2-40B4-BE49-F238E27FC236}">
                  <a16:creationId xmlns:a16="http://schemas.microsoft.com/office/drawing/2014/main" id="{CC4DA6F3-71C8-C6EE-1265-4DBBA80BC038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0" name="Figura a mano libera 21">
              <a:extLst>
                <a:ext uri="{FF2B5EF4-FFF2-40B4-BE49-F238E27FC236}">
                  <a16:creationId xmlns:a16="http://schemas.microsoft.com/office/drawing/2014/main" id="{292C968E-9EC2-3F5F-1435-0F3435665C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1" name="Figura a mano libera 22">
              <a:extLst>
                <a:ext uri="{FF2B5EF4-FFF2-40B4-BE49-F238E27FC236}">
                  <a16:creationId xmlns:a16="http://schemas.microsoft.com/office/drawing/2014/main" id="{AC93356C-F184-A563-A148-8962589A4C5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B34F5F1B-095A-7A62-16F0-A6B101596C9C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3" name="Figura a mano libera 24">
              <a:extLst>
                <a:ext uri="{FF2B5EF4-FFF2-40B4-BE49-F238E27FC236}">
                  <a16:creationId xmlns:a16="http://schemas.microsoft.com/office/drawing/2014/main" id="{08CBC6D9-DDC6-09A9-6518-EFFC4C93957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4" name="Figura a mano libera 25">
              <a:extLst>
                <a:ext uri="{FF2B5EF4-FFF2-40B4-BE49-F238E27FC236}">
                  <a16:creationId xmlns:a16="http://schemas.microsoft.com/office/drawing/2014/main" id="{C93FE29F-8431-463F-48F5-3ED3289DDBB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15" name="Figura a mano libera 26">
              <a:extLst>
                <a:ext uri="{FF2B5EF4-FFF2-40B4-BE49-F238E27FC236}">
                  <a16:creationId xmlns:a16="http://schemas.microsoft.com/office/drawing/2014/main" id="{3A120B51-D207-3931-EC2E-529A5BEE53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  <p:sp>
        <p:nvSpPr>
          <p:cNvPr id="17" name="Segnaposto data 3">
            <a:extLst>
              <a:ext uri="{FF2B5EF4-FFF2-40B4-BE49-F238E27FC236}">
                <a16:creationId xmlns:a16="http://schemas.microsoft.com/office/drawing/2014/main" id="{034A8BE1-C568-4E7A-BD05-A29345278B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it-IT" dirty="0"/>
              <a:t>15 </a:t>
            </a:r>
            <a:r>
              <a:rPr lang="it-IT" dirty="0" err="1"/>
              <a:t>February</a:t>
            </a:r>
            <a:r>
              <a:rPr lang="it-IT" dirty="0"/>
              <a:t> 2024</a:t>
            </a:r>
          </a:p>
        </p:txBody>
      </p:sp>
      <p:sp>
        <p:nvSpPr>
          <p:cNvPr id="18" name="Segnaposto piè di pagina 4">
            <a:extLst>
              <a:ext uri="{FF2B5EF4-FFF2-40B4-BE49-F238E27FC236}">
                <a16:creationId xmlns:a16="http://schemas.microsoft.com/office/drawing/2014/main" id="{443D10D7-6A4C-30BA-FDF6-DE5A48AF32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it-IT" dirty="0"/>
              <a:t>CKB Platform</a:t>
            </a:r>
          </a:p>
        </p:txBody>
      </p:sp>
    </p:spTree>
    <p:extLst>
      <p:ext uri="{BB962C8B-B14F-4D97-AF65-F5344CB8AC3E}">
        <p14:creationId xmlns:p14="http://schemas.microsoft.com/office/powerpoint/2010/main" val="34013107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zion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ln>
            <a:noFill/>
          </a:ln>
        </p:spPr>
        <p:txBody>
          <a:bodyPr lIns="0" tIns="0" rIns="0" bIns="0" rtlCol="0" anchor="t" anchorCtr="0">
            <a:normAutofit/>
          </a:bodyPr>
          <a:lstStyle>
            <a:lvl1pPr>
              <a:lnSpc>
                <a:spcPct val="100000"/>
              </a:lnSpc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sp>
        <p:nvSpPr>
          <p:cNvPr id="10" name="Casella di testo 9">
            <a:extLst>
              <a:ext uri="{FF2B5EF4-FFF2-40B4-BE49-F238E27FC236}">
                <a16:creationId xmlns:a16="http://schemas.microsoft.com/office/drawing/2014/main" id="{E902327D-DBD4-7A4E-ABF2-A946A559A8AD}"/>
              </a:ext>
            </a:extLst>
          </p:cNvPr>
          <p:cNvSpPr txBox="1"/>
          <p:nvPr userDrawn="1"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it-IT" sz="20000" b="1" noProof="0" dirty="0">
                <a:solidFill>
                  <a:schemeClr val="bg1"/>
                </a:solidFill>
              </a:rPr>
              <a:t>"</a:t>
            </a:r>
          </a:p>
        </p:txBody>
      </p: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6ACB4ADD-D9F4-984E-B29D-A2CF6D19E810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9" name="Forma 24">
              <a:extLst>
                <a:ext uri="{FF2B5EF4-FFF2-40B4-BE49-F238E27FC236}">
                  <a16:creationId xmlns:a16="http://schemas.microsoft.com/office/drawing/2014/main" id="{5017C477-A988-7041-8A67-3D8294D6A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20" name="Figura a mano libera 19">
              <a:extLst>
                <a:ext uri="{FF2B5EF4-FFF2-40B4-BE49-F238E27FC236}">
                  <a16:creationId xmlns:a16="http://schemas.microsoft.com/office/drawing/2014/main" id="{206D7F37-5DD1-A24E-9CCA-84B2A1685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21" name="Figura a mano libera 20">
              <a:extLst>
                <a:ext uri="{FF2B5EF4-FFF2-40B4-BE49-F238E27FC236}">
                  <a16:creationId xmlns:a16="http://schemas.microsoft.com/office/drawing/2014/main" id="{A6E321C8-096C-1B41-B14F-4CA7AE04B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22" name="Figura a mano libera 21">
              <a:extLst>
                <a:ext uri="{FF2B5EF4-FFF2-40B4-BE49-F238E27FC236}">
                  <a16:creationId xmlns:a16="http://schemas.microsoft.com/office/drawing/2014/main" id="{32B3FDD4-EB13-F44F-99D0-BFAB06F00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23" name="Figura a mano libera 22">
              <a:extLst>
                <a:ext uri="{FF2B5EF4-FFF2-40B4-BE49-F238E27FC236}">
                  <a16:creationId xmlns:a16="http://schemas.microsoft.com/office/drawing/2014/main" id="{A20BCBD2-A735-0C43-8C55-B384372AC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  <p:grpSp>
        <p:nvGrpSpPr>
          <p:cNvPr id="24" name="Gruppo 23">
            <a:extLst>
              <a:ext uri="{FF2B5EF4-FFF2-40B4-BE49-F238E27FC236}">
                <a16:creationId xmlns:a16="http://schemas.microsoft.com/office/drawing/2014/main" id="{669A90A7-BF26-684E-8C8B-638053DA1234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Figura a mano libera 24">
              <a:extLst>
                <a:ext uri="{FF2B5EF4-FFF2-40B4-BE49-F238E27FC236}">
                  <a16:creationId xmlns:a16="http://schemas.microsoft.com/office/drawing/2014/main" id="{861D8E86-886A-8744-BC4C-FE82B0243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26" name="Figura a mano libera 25">
              <a:extLst>
                <a:ext uri="{FF2B5EF4-FFF2-40B4-BE49-F238E27FC236}">
                  <a16:creationId xmlns:a16="http://schemas.microsoft.com/office/drawing/2014/main" id="{2D967470-E96E-8843-AAD2-E0C8B807793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27" name="Figura a mano libera 26">
              <a:extLst>
                <a:ext uri="{FF2B5EF4-FFF2-40B4-BE49-F238E27FC236}">
                  <a16:creationId xmlns:a16="http://schemas.microsoft.com/office/drawing/2014/main" id="{C8A27D09-765D-3949-BCCA-238C3514D4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447829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 userDrawn="1">
          <p15:clr>
            <a:srgbClr val="FBAE40"/>
          </p15:clr>
        </p15:guide>
        <p15:guide id="9" orient="horz" pos="1248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uppo 24">
            <a:extLst>
              <a:ext uri="{FF2B5EF4-FFF2-40B4-BE49-F238E27FC236}">
                <a16:creationId xmlns:a16="http://schemas.microsoft.com/office/drawing/2014/main" id="{A7D9F21A-75CF-6045-8FA1-C4F4E21B699C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6" name="Figura a mano libera 25">
              <a:extLst>
                <a:ext uri="{FF2B5EF4-FFF2-40B4-BE49-F238E27FC236}">
                  <a16:creationId xmlns:a16="http://schemas.microsoft.com/office/drawing/2014/main" id="{AEA7E377-BB07-FA43-B532-10A92EE030B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27" name="Figura a mano libera 26">
              <a:extLst>
                <a:ext uri="{FF2B5EF4-FFF2-40B4-BE49-F238E27FC236}">
                  <a16:creationId xmlns:a16="http://schemas.microsoft.com/office/drawing/2014/main" id="{F18DE645-B3D5-2F4E-AAD6-002FEF13A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36" name="Figura a mano libera 35">
              <a:extLst>
                <a:ext uri="{FF2B5EF4-FFF2-40B4-BE49-F238E27FC236}">
                  <a16:creationId xmlns:a16="http://schemas.microsoft.com/office/drawing/2014/main" id="{B90F6499-BA50-2340-A026-32C79B6BF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  <p:sp>
        <p:nvSpPr>
          <p:cNvPr id="38" name="Segnaposto immagine 25">
            <a:extLst>
              <a:ext uri="{FF2B5EF4-FFF2-40B4-BE49-F238E27FC236}">
                <a16:creationId xmlns:a16="http://schemas.microsoft.com/office/drawing/2014/main" id="{2274C164-503B-E746-A155-849A9BC2406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61" name="Titolo 1">
            <a:extLst>
              <a:ext uri="{FF2B5EF4-FFF2-40B4-BE49-F238E27FC236}">
                <a16:creationId xmlns:a16="http://schemas.microsoft.com/office/drawing/2014/main" id="{E2F20AFE-B282-5146-B0D6-F2FC1B6D3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  <a:endParaRPr lang="it-IT" noProof="0" dirty="0"/>
          </a:p>
        </p:txBody>
      </p:sp>
      <p:cxnSp>
        <p:nvCxnSpPr>
          <p:cNvPr id="62" name="Connettore diritto 61">
            <a:extLst>
              <a:ext uri="{FF2B5EF4-FFF2-40B4-BE49-F238E27FC236}">
                <a16:creationId xmlns:a16="http://schemas.microsoft.com/office/drawing/2014/main" id="{F777D2F0-DE3F-8343-B97A-E7FA440532FD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Segnaposto immagine 25">
            <a:extLst>
              <a:ext uri="{FF2B5EF4-FFF2-40B4-BE49-F238E27FC236}">
                <a16:creationId xmlns:a16="http://schemas.microsoft.com/office/drawing/2014/main" id="{AF1B5ED8-33F6-FB44-AA92-F0D227BB310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72" name="Segnaposto testo 29">
            <a:extLst>
              <a:ext uri="{FF2B5EF4-FFF2-40B4-BE49-F238E27FC236}">
                <a16:creationId xmlns:a16="http://schemas.microsoft.com/office/drawing/2014/main" id="{0D824BDD-2D23-C943-8FE9-60B7B23B5E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5393169"/>
            <a:ext cx="2133600" cy="369332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73" name="Segnaposto testo 29">
            <a:extLst>
              <a:ext uri="{FF2B5EF4-FFF2-40B4-BE49-F238E27FC236}">
                <a16:creationId xmlns:a16="http://schemas.microsoft.com/office/drawing/2014/main" id="{2F3D441E-DFB1-084B-8192-C6CBECCA40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500" y="4986745"/>
            <a:ext cx="2133600" cy="205837"/>
          </a:xfrm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74" name="Segnaposto testo 29">
            <a:extLst>
              <a:ext uri="{FF2B5EF4-FFF2-40B4-BE49-F238E27FC236}">
                <a16:creationId xmlns:a16="http://schemas.microsoft.com/office/drawing/2014/main" id="{25797825-E7AE-2C41-A965-E6F0D70D9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63042" y="5393169"/>
            <a:ext cx="2128157" cy="369332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75" name="Segnaposto testo 29">
            <a:extLst>
              <a:ext uri="{FF2B5EF4-FFF2-40B4-BE49-F238E27FC236}">
                <a16:creationId xmlns:a16="http://schemas.microsoft.com/office/drawing/2014/main" id="{63C1927C-E23B-204E-9F3A-2A67D2BF70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4986745"/>
            <a:ext cx="2128157" cy="205837"/>
          </a:xfrm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76" name="Segnaposto testo 29">
            <a:extLst>
              <a:ext uri="{FF2B5EF4-FFF2-40B4-BE49-F238E27FC236}">
                <a16:creationId xmlns:a16="http://schemas.microsoft.com/office/drawing/2014/main" id="{EC81F0F5-C204-7248-A336-A655814A8A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67054" y="5393169"/>
            <a:ext cx="2129245" cy="369332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77" name="Segnaposto testo 29">
            <a:extLst>
              <a:ext uri="{FF2B5EF4-FFF2-40B4-BE49-F238E27FC236}">
                <a16:creationId xmlns:a16="http://schemas.microsoft.com/office/drawing/2014/main" id="{C9FEF82E-4E9C-8343-9D36-C4A00D7137C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367054" y="4986745"/>
            <a:ext cx="2129245" cy="205837"/>
          </a:xfrm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78" name="Segnaposto testo 29">
            <a:extLst>
              <a:ext uri="{FF2B5EF4-FFF2-40B4-BE49-F238E27FC236}">
                <a16:creationId xmlns:a16="http://schemas.microsoft.com/office/drawing/2014/main" id="{F8AF6664-A005-7A42-9AEF-C5AA5603E49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110254" y="5393169"/>
            <a:ext cx="2129245" cy="369332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79" name="Segnaposto testo 29">
            <a:extLst>
              <a:ext uri="{FF2B5EF4-FFF2-40B4-BE49-F238E27FC236}">
                <a16:creationId xmlns:a16="http://schemas.microsoft.com/office/drawing/2014/main" id="{5F6C1E52-E2B6-5F45-A863-5BB35ABAFC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0254" y="4986745"/>
            <a:ext cx="2129245" cy="205837"/>
          </a:xfrm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grpSp>
        <p:nvGrpSpPr>
          <p:cNvPr id="23" name="Gruppo 22">
            <a:extLst>
              <a:ext uri="{FF2B5EF4-FFF2-40B4-BE49-F238E27FC236}">
                <a16:creationId xmlns:a16="http://schemas.microsoft.com/office/drawing/2014/main" id="{EFD0B2D5-B3C2-D847-A220-86CB6A37E418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28" name="Forma 24">
              <a:extLst>
                <a:ext uri="{FF2B5EF4-FFF2-40B4-BE49-F238E27FC236}">
                  <a16:creationId xmlns:a16="http://schemas.microsoft.com/office/drawing/2014/main" id="{A7FD25A4-760F-814C-915F-DD6E89CA3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29" name="Figura a mano libera 28">
              <a:extLst>
                <a:ext uri="{FF2B5EF4-FFF2-40B4-BE49-F238E27FC236}">
                  <a16:creationId xmlns:a16="http://schemas.microsoft.com/office/drawing/2014/main" id="{A0CC8369-E81F-D447-87D8-1AF0C58EA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30" name="Figura a mano libera 29">
              <a:extLst>
                <a:ext uri="{FF2B5EF4-FFF2-40B4-BE49-F238E27FC236}">
                  <a16:creationId xmlns:a16="http://schemas.microsoft.com/office/drawing/2014/main" id="{C41CA81E-EF54-D048-8775-CD4AB37A7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31" name="Figura a mano libera 30">
              <a:extLst>
                <a:ext uri="{FF2B5EF4-FFF2-40B4-BE49-F238E27FC236}">
                  <a16:creationId xmlns:a16="http://schemas.microsoft.com/office/drawing/2014/main" id="{D95A4B85-923E-B641-B239-2A1999AB2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  <p:sp>
          <p:nvSpPr>
            <p:cNvPr id="32" name="Figura a mano libera 31">
              <a:extLst>
                <a:ext uri="{FF2B5EF4-FFF2-40B4-BE49-F238E27FC236}">
                  <a16:creationId xmlns:a16="http://schemas.microsoft.com/office/drawing/2014/main" id="{501386DC-76EB-F34E-AD0E-22957D3B3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/>
            <a:p>
              <a:pPr rtl="0"/>
              <a:endParaRPr lang="it-IT" noProof="0" dirty="0"/>
            </a:p>
          </p:txBody>
        </p:sp>
      </p:grpSp>
      <p:sp>
        <p:nvSpPr>
          <p:cNvPr id="66" name="Segnaposto immagine 25">
            <a:extLst>
              <a:ext uri="{FF2B5EF4-FFF2-40B4-BE49-F238E27FC236}">
                <a16:creationId xmlns:a16="http://schemas.microsoft.com/office/drawing/2014/main" id="{2D21D633-C51E-E94E-BAE3-96F52F76E49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69" name="Segnaposto immagine 25">
            <a:extLst>
              <a:ext uri="{FF2B5EF4-FFF2-40B4-BE49-F238E27FC236}">
                <a16:creationId xmlns:a16="http://schemas.microsoft.com/office/drawing/2014/main" id="{639EFA5A-9C69-DF4D-81B7-FA1F8CCCF93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it-IT" noProof="0"/>
              <a:t>Fare clic sull'icona per inserire un'immagine</a:t>
            </a:r>
            <a:endParaRPr lang="it-IT" noProof="0" dirty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ED89364-B1CB-4E72-A6BB-95A34B50661C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 rtlCol="0"/>
          <a:lstStyle/>
          <a:p>
            <a:pPr rtl="0"/>
            <a:fld id="{3666C989-0F81-40B8-B42B-1B7E4467F468}" type="datetime4">
              <a:rPr lang="it-IT" noProof="0" smtClean="0">
                <a:latin typeface="+mn-lt"/>
              </a:rPr>
              <a:t>9 febbraio 2024</a:t>
            </a:fld>
            <a:endParaRPr lang="it-IT" noProof="0" dirty="0">
              <a:latin typeface="+mn-lt"/>
            </a:endParaRP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E09328F-B310-4BF3-883E-BA9A39676AF2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/>
          <a:p>
            <a:pPr rtl="0"/>
            <a:r>
              <a:rPr lang="it-IT" noProof="0" dirty="0"/>
              <a:t>Relazione annuale</a:t>
            </a:r>
            <a:endParaRPr lang="it-IT" b="0" noProof="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4192EF2-9336-43EF-A365-1F54000F7DE9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it-IT" noProof="0" smtClean="0"/>
              <a:pPr/>
              <a:t>‹N›</a:t>
            </a:fld>
            <a:endParaRPr lang="it-IT" noProof="0" dirty="0"/>
          </a:p>
        </p:txBody>
      </p:sp>
    </p:spTree>
    <p:extLst>
      <p:ext uri="{BB962C8B-B14F-4D97-AF65-F5344CB8AC3E}">
        <p14:creationId xmlns:p14="http://schemas.microsoft.com/office/powerpoint/2010/main" val="9963624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30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1944" userDrawn="1">
          <p15:clr>
            <a:srgbClr val="FBAE40"/>
          </p15:clr>
        </p15:guide>
        <p15:guide id="6" pos="3648" userDrawn="1">
          <p15:clr>
            <a:srgbClr val="FBAE40"/>
          </p15:clr>
        </p15:guide>
        <p15:guide id="7" orient="horz" pos="1392" userDrawn="1">
          <p15:clr>
            <a:srgbClr val="FBAE40"/>
          </p15:clr>
        </p15:guide>
        <p15:guide id="8" orient="horz" pos="552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pos="5352" userDrawn="1">
          <p15:clr>
            <a:srgbClr val="FBAE40"/>
          </p15:clr>
        </p15:guide>
        <p15:guide id="11" pos="5736" userDrawn="1">
          <p15:clr>
            <a:srgbClr val="FBAE40"/>
          </p15:clr>
        </p15:guide>
        <p15:guide id="12" orient="horz" pos="2904" userDrawn="1">
          <p15:clr>
            <a:srgbClr val="FBAE40"/>
          </p15:clr>
        </p15:guide>
        <p15:guide id="13" orient="horz" pos="160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za temporal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Connettore diritto 20">
            <a:extLst>
              <a:ext uri="{FF2B5EF4-FFF2-40B4-BE49-F238E27FC236}">
                <a16:creationId xmlns:a16="http://schemas.microsoft.com/office/drawing/2014/main" id="{040046AF-E5BF-854D-9986-7C3019770FE7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5959" y="2213783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diritto 25">
            <a:extLst>
              <a:ext uri="{FF2B5EF4-FFF2-40B4-BE49-F238E27FC236}">
                <a16:creationId xmlns:a16="http://schemas.microsoft.com/office/drawing/2014/main" id="{76CA14A6-0144-BC49-A8D4-C979D13258C0}"/>
              </a:ext>
            </a:extLst>
          </p:cNvPr>
          <p:cNvCxnSpPr>
            <a:cxnSpLocks/>
          </p:cNvCxnSpPr>
          <p:nvPr userDrawn="1"/>
        </p:nvCxnSpPr>
        <p:spPr>
          <a:xfrm flipH="1">
            <a:off x="6180493" y="2213783"/>
            <a:ext cx="11102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ttore diritto 27">
            <a:extLst>
              <a:ext uri="{FF2B5EF4-FFF2-40B4-BE49-F238E27FC236}">
                <a16:creationId xmlns:a16="http://schemas.microsoft.com/office/drawing/2014/main" id="{FA582FC2-A135-5743-B9C0-6AC7225B42E1}"/>
              </a:ext>
            </a:extLst>
          </p:cNvPr>
          <p:cNvCxnSpPr>
            <a:cxnSpLocks/>
          </p:cNvCxnSpPr>
          <p:nvPr userDrawn="1"/>
        </p:nvCxnSpPr>
        <p:spPr>
          <a:xfrm flipH="1">
            <a:off x="8745623" y="3904712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ttore diritto 23">
            <a:extLst>
              <a:ext uri="{FF2B5EF4-FFF2-40B4-BE49-F238E27FC236}">
                <a16:creationId xmlns:a16="http://schemas.microsoft.com/office/drawing/2014/main" id="{77C43222-5868-0247-838F-58F4F6C8EE75}"/>
              </a:ext>
            </a:extLst>
          </p:cNvPr>
          <p:cNvCxnSpPr>
            <a:cxnSpLocks/>
          </p:cNvCxnSpPr>
          <p:nvPr userDrawn="1"/>
        </p:nvCxnSpPr>
        <p:spPr>
          <a:xfrm flipH="1">
            <a:off x="3611089" y="3895941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olo 1">
            <a:extLst>
              <a:ext uri="{FF2B5EF4-FFF2-40B4-BE49-F238E27FC236}">
                <a16:creationId xmlns:a16="http://schemas.microsoft.com/office/drawing/2014/main" id="{46EEE005-F78A-9D4F-B159-964376C38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rtlCol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96" name="Segnaposto testo 29">
            <a:extLst>
              <a:ext uri="{FF2B5EF4-FFF2-40B4-BE49-F238E27FC236}">
                <a16:creationId xmlns:a16="http://schemas.microsoft.com/office/drawing/2014/main" id="{FC61536F-8EA7-5A48-AF76-8B0E251BD8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96955" y="2934856"/>
            <a:ext cx="2133600" cy="369332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97" name="Segnaposto testo 29">
            <a:extLst>
              <a:ext uri="{FF2B5EF4-FFF2-40B4-BE49-F238E27FC236}">
                <a16:creationId xmlns:a16="http://schemas.microsoft.com/office/drawing/2014/main" id="{64FFD994-BD97-ED49-8607-286ECBB1CD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96955" y="2568686"/>
            <a:ext cx="2133600" cy="205837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02" name="Segnaposto testo 29">
            <a:extLst>
              <a:ext uri="{FF2B5EF4-FFF2-40B4-BE49-F238E27FC236}">
                <a16:creationId xmlns:a16="http://schemas.microsoft.com/office/drawing/2014/main" id="{D1ADE805-BFBC-ED47-B9CB-6CB2FF02E86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97799" y="5087328"/>
            <a:ext cx="2133600" cy="369332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03" name="Segnaposto testo 29">
            <a:extLst>
              <a:ext uri="{FF2B5EF4-FFF2-40B4-BE49-F238E27FC236}">
                <a16:creationId xmlns:a16="http://schemas.microsoft.com/office/drawing/2014/main" id="{334A3589-641F-F547-891B-149579153B7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897799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 rtl="0">
              <a:spcBef>
                <a:spcPts val="400"/>
              </a:spcBef>
              <a:buNone/>
            </a:pPr>
            <a:r>
              <a:rPr lang="it-IT" noProof="0"/>
              <a:t>Fare clic per modificare gli stili del testo dello schema</a:t>
            </a:r>
          </a:p>
        </p:txBody>
      </p:sp>
      <p:sp>
        <p:nvSpPr>
          <p:cNvPr id="106" name="Segnaposto testo 29">
            <a:extLst>
              <a:ext uri="{FF2B5EF4-FFF2-40B4-BE49-F238E27FC236}">
                <a16:creationId xmlns:a16="http://schemas.microsoft.com/office/drawing/2014/main" id="{A63F8454-D12E-A641-ABD0-8977D3F5EC0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001711" y="5087328"/>
            <a:ext cx="2133600" cy="369332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07" name="Segnaposto testo 29">
            <a:extLst>
              <a:ext uri="{FF2B5EF4-FFF2-40B4-BE49-F238E27FC236}">
                <a16:creationId xmlns:a16="http://schemas.microsoft.com/office/drawing/2014/main" id="{F35AA15D-DBAD-9840-8764-A5B6D486A23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001711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 rtl="0">
              <a:spcBef>
                <a:spcPts val="400"/>
              </a:spcBef>
              <a:buNone/>
            </a:pPr>
            <a:r>
              <a:rPr lang="it-IT" noProof="0"/>
              <a:t>Fare clic per modificare gli stili del testo dello schema</a:t>
            </a:r>
          </a:p>
        </p:txBody>
      </p:sp>
      <p:sp>
        <p:nvSpPr>
          <p:cNvPr id="108" name="Segnaposto testo 29">
            <a:extLst>
              <a:ext uri="{FF2B5EF4-FFF2-40B4-BE49-F238E27FC236}">
                <a16:creationId xmlns:a16="http://schemas.microsoft.com/office/drawing/2014/main" id="{8357CA0F-1A55-B145-8305-562F0DF2254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438143" y="2934856"/>
            <a:ext cx="2133600" cy="369332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09" name="Segnaposto testo 29">
            <a:extLst>
              <a:ext uri="{FF2B5EF4-FFF2-40B4-BE49-F238E27FC236}">
                <a16:creationId xmlns:a16="http://schemas.microsoft.com/office/drawing/2014/main" id="{D6C49F6F-AF28-8942-8442-8F54A1DC388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438143" y="2568686"/>
            <a:ext cx="2133600" cy="205837"/>
          </a:xfrm>
          <a:ln>
            <a:noFill/>
          </a:ln>
        </p:spPr>
        <p:txBody>
          <a:bodyPr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CE2724A-BCA1-604F-9D18-BF05746408C2}"/>
              </a:ext>
            </a:extLst>
          </p:cNvPr>
          <p:cNvCxnSpPr/>
          <p:nvPr userDrawn="1"/>
        </p:nvCxnSpPr>
        <p:spPr>
          <a:xfrm>
            <a:off x="967689" y="3968780"/>
            <a:ext cx="10275477" cy="0"/>
          </a:xfrm>
          <a:prstGeom prst="line">
            <a:avLst/>
          </a:prstGeom>
          <a:ln w="165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ttangolo 43">
            <a:extLst>
              <a:ext uri="{FF2B5EF4-FFF2-40B4-BE49-F238E27FC236}">
                <a16:creationId xmlns:a16="http://schemas.microsoft.com/office/drawing/2014/main" id="{4923D7D1-A9CC-C34C-86FF-43B5C8978712}"/>
              </a:ext>
            </a:extLst>
          </p:cNvPr>
          <p:cNvSpPr/>
          <p:nvPr userDrawn="1"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47" name="Rettangolo 46">
            <a:extLst>
              <a:ext uri="{FF2B5EF4-FFF2-40B4-BE49-F238E27FC236}">
                <a16:creationId xmlns:a16="http://schemas.microsoft.com/office/drawing/2014/main" id="{6119FF13-13AB-3448-B24E-58E18B3CE2B6}"/>
              </a:ext>
            </a:extLst>
          </p:cNvPr>
          <p:cNvSpPr/>
          <p:nvPr userDrawn="1"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22F8F982-870E-AE44-B0D3-B3313BC48DB7}"/>
              </a:ext>
            </a:extLst>
          </p:cNvPr>
          <p:cNvSpPr/>
          <p:nvPr userDrawn="1"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C549A137-DB5E-9C40-8C0A-ED607212022C}"/>
              </a:ext>
            </a:extLst>
          </p:cNvPr>
          <p:cNvSpPr/>
          <p:nvPr userDrawn="1"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2" name="Segnaposto data 1">
            <a:extLst>
              <a:ext uri="{FF2B5EF4-FFF2-40B4-BE49-F238E27FC236}">
                <a16:creationId xmlns:a16="http://schemas.microsoft.com/office/drawing/2014/main" id="{21DC2552-C347-4C3D-8C92-4A6981227C0E}"/>
              </a:ext>
            </a:extLst>
          </p:cNvPr>
          <p:cNvSpPr>
            <a:spLocks noGrp="1"/>
          </p:cNvSpPr>
          <p:nvPr>
            <p:ph type="dt" sz="half" idx="36"/>
          </p:nvPr>
        </p:nvSpPr>
        <p:spPr/>
        <p:txBody>
          <a:bodyPr rtlCol="0"/>
          <a:lstStyle/>
          <a:p>
            <a:pPr rtl="0"/>
            <a:fld id="{52BA2D4C-972A-4C69-91F7-61BA2355BE49}" type="datetime4">
              <a:rPr lang="it-IT" noProof="0" smtClean="0">
                <a:latin typeface="+mn-lt"/>
              </a:rPr>
              <a:t>9 febbraio 2024</a:t>
            </a:fld>
            <a:endParaRPr lang="it-IT" noProof="0">
              <a:latin typeface="+mn-lt"/>
            </a:endParaRP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5B7C35C-F3E4-4522-8711-16E4F9052C2C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 rtlCol="0"/>
          <a:lstStyle/>
          <a:p>
            <a:pPr rtl="0"/>
            <a:r>
              <a:rPr lang="it-IT" noProof="0"/>
              <a:t>Relazione annuale</a:t>
            </a:r>
            <a:endParaRPr lang="it-IT" b="0" noProof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F4D6BAD-56F4-42F1-A2B3-FDB73364FD40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it-IT" noProof="0" smtClean="0"/>
              <a:pPr/>
              <a:t>‹N›</a:t>
            </a:fld>
            <a:endParaRPr lang="it-IT" noProof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6155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3768" userDrawn="1">
          <p15:clr>
            <a:srgbClr val="FBAE40"/>
          </p15:clr>
        </p15:guide>
        <p15:guide id="9" orient="horz" pos="552" userDrawn="1">
          <p15:clr>
            <a:srgbClr val="FBAE40"/>
          </p15:clr>
        </p15:guide>
        <p15:guide id="10" orient="horz" pos="1512" userDrawn="1">
          <p15:clr>
            <a:srgbClr val="FBAE40"/>
          </p15:clr>
        </p15:guide>
        <p15:guide id="11" orient="horz" pos="283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12" name="Segnaposto titolo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0" name="Segnaposto data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it-IT" dirty="0"/>
              <a:t>15 </a:t>
            </a:r>
            <a:r>
              <a:rPr lang="it-IT" dirty="0" err="1"/>
              <a:t>February</a:t>
            </a:r>
            <a:r>
              <a:rPr lang="it-IT" dirty="0"/>
              <a:t> 2024</a:t>
            </a:r>
          </a:p>
        </p:txBody>
      </p:sp>
      <p:sp>
        <p:nvSpPr>
          <p:cNvPr id="31" name="Segnaposto piè di pagina 4">
            <a:extLst>
              <a:ext uri="{FF2B5EF4-FFF2-40B4-BE49-F238E27FC236}">
                <a16:creationId xmlns:a16="http://schemas.microsoft.com/office/drawing/2014/main" id="{C9955F1C-C0B1-BA44-8905-6991FA0D1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it-IT" dirty="0"/>
              <a:t>CKB Platform</a:t>
            </a:r>
          </a:p>
        </p:txBody>
      </p:sp>
      <p:sp>
        <p:nvSpPr>
          <p:cNvPr id="32" name="Segnaposto numero diapositiva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155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it-IT" noProof="0" smtClean="0"/>
              <a:pPr/>
              <a:t>‹N›</a:t>
            </a:fld>
            <a:endParaRPr lang="it-IT" noProof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93" r:id="rId2"/>
    <p:sldLayoutId id="2147483671" r:id="rId3"/>
    <p:sldLayoutId id="2147483672" r:id="rId4"/>
    <p:sldLayoutId id="2147483673" r:id="rId5"/>
    <p:sldLayoutId id="2147483684" r:id="rId6"/>
    <p:sldLayoutId id="2147483675" r:id="rId7"/>
    <p:sldLayoutId id="2147483676" r:id="rId8"/>
    <p:sldLayoutId id="2147483677" r:id="rId9"/>
    <p:sldLayoutId id="2147483685" r:id="rId10"/>
    <p:sldLayoutId id="2147483688" r:id="rId11"/>
    <p:sldLayoutId id="2147483692" r:id="rId12"/>
    <p:sldLayoutId id="2147483682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2.jpe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jpeg"/><Relationship Id="rId5" Type="http://schemas.microsoft.com/office/2007/relationships/hdphoto" Target="../media/hdphoto1.wdp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3E168C-8042-5B4E-A5A4-A5BF693AE2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67469" y="2116182"/>
            <a:ext cx="6191156" cy="1514019"/>
          </a:xfrm>
        </p:spPr>
        <p:txBody>
          <a:bodyPr rtlCol="0"/>
          <a:lstStyle/>
          <a:p>
            <a:pPr rtl="0"/>
            <a:r>
              <a:rPr lang="it-IT" dirty="0" err="1"/>
              <a:t>CodeKataBattle</a:t>
            </a:r>
            <a:r>
              <a:rPr lang="it-IT" dirty="0"/>
              <a:t> </a:t>
            </a:r>
            <a:r>
              <a:rPr lang="it-IT" dirty="0" err="1"/>
              <a:t>platform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18E61D8-31A3-2D45-8E25-CBE846E26E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 rtlCol="0"/>
          <a:lstStyle/>
          <a:p>
            <a:pPr rtl="0"/>
            <a:r>
              <a:rPr lang="it-IT" dirty="0">
                <a:latin typeface="+mj-lt"/>
              </a:rPr>
              <a:t>Tommaso Pasini – Elia Pontiggia – Michelangelo Stasi</a:t>
            </a:r>
            <a:endParaRPr lang="it-IT" dirty="0"/>
          </a:p>
          <a:p>
            <a:pPr rtl="0"/>
            <a:r>
              <a:rPr lang="it-IT" dirty="0"/>
              <a:t>Politecnico di Milano</a:t>
            </a:r>
          </a:p>
          <a:p>
            <a:pPr rtl="0"/>
            <a:r>
              <a:rPr lang="it-IT" dirty="0"/>
              <a:t>15</a:t>
            </a:r>
            <a:r>
              <a:rPr lang="it-IT" baseline="30000" dirty="0"/>
              <a:t>th</a:t>
            </a:r>
            <a:r>
              <a:rPr lang="it-IT" dirty="0"/>
              <a:t> </a:t>
            </a:r>
            <a:r>
              <a:rPr lang="it-IT" dirty="0" err="1"/>
              <a:t>February</a:t>
            </a:r>
            <a:r>
              <a:rPr lang="it-IT" dirty="0"/>
              <a:t> 2024</a:t>
            </a:r>
          </a:p>
          <a:p>
            <a:pPr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60950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1">
            <a:extLst>
              <a:ext uri="{FF2B5EF4-FFF2-40B4-BE49-F238E27FC236}">
                <a16:creationId xmlns:a16="http://schemas.microsoft.com/office/drawing/2014/main" id="{C4DC2263-3EBE-0946-D382-D0DE4EC6D4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3C0B005E-D2D8-F235-B497-25583EEB5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Alloy</a:t>
            </a:r>
            <a:r>
              <a:rPr lang="it-IT" dirty="0"/>
              <a:t> part (</a:t>
            </a:r>
            <a:r>
              <a:rPr lang="it-IT" dirty="0" err="1"/>
              <a:t>myke</a:t>
            </a:r>
            <a:r>
              <a:rPr lang="it-IT" dirty="0"/>
              <a:t>, be </a:t>
            </a:r>
            <a:r>
              <a:rPr lang="it-IT" dirty="0" err="1"/>
              <a:t>my</a:t>
            </a:r>
            <a:r>
              <a:rPr lang="it-IT" dirty="0"/>
              <a:t> guest)</a:t>
            </a:r>
          </a:p>
        </p:txBody>
      </p:sp>
    </p:spTree>
    <p:extLst>
      <p:ext uri="{BB962C8B-B14F-4D97-AF65-F5344CB8AC3E}">
        <p14:creationId xmlns:p14="http://schemas.microsoft.com/office/powerpoint/2010/main" val="1842169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1">
            <a:extLst>
              <a:ext uri="{FF2B5EF4-FFF2-40B4-BE49-F238E27FC236}">
                <a16:creationId xmlns:a16="http://schemas.microsoft.com/office/drawing/2014/main" id="{5D1C7028-2A5D-5204-0943-51847A599B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F2B86B04-9E78-CC3D-911A-2EA340368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DD</a:t>
            </a:r>
          </a:p>
        </p:txBody>
      </p:sp>
    </p:spTree>
    <p:extLst>
      <p:ext uri="{BB962C8B-B14F-4D97-AF65-F5344CB8AC3E}">
        <p14:creationId xmlns:p14="http://schemas.microsoft.com/office/powerpoint/2010/main" val="4018045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39BC3A39-BCD7-6D3F-CC36-A3BDE3B38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Software </a:t>
            </a:r>
            <a:r>
              <a:rPr lang="it-IT" dirty="0" err="1"/>
              <a:t>components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DA27893-7E13-1672-D2DF-E29AA9B7317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it-IT" noProof="0" smtClean="0"/>
              <a:pPr rtl="0"/>
              <a:t>12</a:t>
            </a:fld>
            <a:endParaRPr lang="it-IT" noProof="0">
              <a:latin typeface="+mn-lt"/>
            </a:endParaRP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AEA7C2F-EE40-C389-36C8-B20F7FC410D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/>
              <a:t>15 February 2024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7DBA516-137D-32C7-8FA1-038B55C499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CKB Platform</a:t>
            </a:r>
            <a:endParaRPr lang="it-IT" dirty="0"/>
          </a:p>
        </p:txBody>
      </p:sp>
      <p:pic>
        <p:nvPicPr>
          <p:cNvPr id="12" name="Immagine 11" descr="Immagine che contiene testo, schermata, diagramma, Rettangolo&#10;&#10;Descrizione generata automaticamente">
            <a:extLst>
              <a:ext uri="{FF2B5EF4-FFF2-40B4-BE49-F238E27FC236}">
                <a16:creationId xmlns:a16="http://schemas.microsoft.com/office/drawing/2014/main" id="{3C326504-76BB-5962-4C59-F9B8D3D093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5552" y="559837"/>
            <a:ext cx="5689778" cy="5738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422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D81BCB-5079-6373-A42F-919A7649C9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A921B51-A678-B258-7E40-36D30AD3C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Interfaces</a:t>
            </a:r>
            <a:r>
              <a:rPr lang="it-IT" dirty="0"/>
              <a:t> to </a:t>
            </a:r>
            <a:r>
              <a:rPr lang="it-IT" dirty="0" err="1"/>
              <a:t>WebApps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4DCE4C6-75D3-A42E-3EA2-EF12F7F86AD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it-IT" noProof="0" smtClean="0"/>
              <a:pPr rtl="0"/>
              <a:t>13</a:t>
            </a:fld>
            <a:endParaRPr lang="it-IT" noProof="0">
              <a:latin typeface="+mn-lt"/>
            </a:endParaRP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30E08B9-ED34-DB39-0B91-916E102C665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/>
              <a:t>15 February 2024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B62AA78-F0DE-80D2-DF5E-9A2827BED2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CKB Platform</a:t>
            </a:r>
            <a:endParaRPr lang="it-IT" dirty="0"/>
          </a:p>
        </p:txBody>
      </p:sp>
      <p:pic>
        <p:nvPicPr>
          <p:cNvPr id="12" name="Immagine 11" descr="Immagine che contiene testo, schermata, diagramma, Rettangolo&#10;&#10;Descrizione generata automaticamente">
            <a:extLst>
              <a:ext uri="{FF2B5EF4-FFF2-40B4-BE49-F238E27FC236}">
                <a16:creationId xmlns:a16="http://schemas.microsoft.com/office/drawing/2014/main" id="{851BE503-E241-BCAE-EEB3-6684A40A4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5552" y="559837"/>
            <a:ext cx="5689778" cy="5738326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958E499A-5134-5361-FCF3-DE50FF9DC5B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76"/>
          <a:stretch/>
        </p:blipFill>
        <p:spPr>
          <a:xfrm>
            <a:off x="3270250" y="2916371"/>
            <a:ext cx="1435660" cy="236719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93CB655-1F00-3676-3B91-2B29AB404881}"/>
              </a:ext>
            </a:extLst>
          </p:cNvPr>
          <p:cNvSpPr txBox="1"/>
          <p:nvPr/>
        </p:nvSpPr>
        <p:spPr>
          <a:xfrm>
            <a:off x="1749425" y="2916371"/>
            <a:ext cx="152082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00" dirty="0" err="1">
                <a:solidFill>
                  <a:schemeClr val="bg1"/>
                </a:solidFill>
              </a:rPr>
              <a:t>Profile</a:t>
            </a:r>
            <a:r>
              <a:rPr lang="it-IT" sz="700" dirty="0">
                <a:solidFill>
                  <a:schemeClr val="bg1"/>
                </a:solidFill>
              </a:rPr>
              <a:t> </a:t>
            </a:r>
            <a:r>
              <a:rPr lang="it-IT" sz="700" dirty="0" err="1">
                <a:solidFill>
                  <a:schemeClr val="bg1"/>
                </a:solidFill>
              </a:rPr>
              <a:t>inspector</a:t>
            </a:r>
            <a:r>
              <a:rPr lang="it-IT" sz="700" dirty="0">
                <a:solidFill>
                  <a:schemeClr val="bg1"/>
                </a:solidFill>
              </a:rPr>
              <a:t> </a:t>
            </a:r>
            <a:r>
              <a:rPr lang="it-IT" sz="700" dirty="0" err="1">
                <a:solidFill>
                  <a:schemeClr val="bg1"/>
                </a:solidFill>
              </a:rPr>
              <a:t>interface</a:t>
            </a:r>
            <a:endParaRPr lang="it-IT" sz="700" dirty="0">
              <a:solidFill>
                <a:schemeClr val="bg1"/>
              </a:solidFill>
            </a:endParaRP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501597A9-5D16-7202-F858-5E48461FA3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76"/>
          <a:stretch/>
        </p:blipFill>
        <p:spPr>
          <a:xfrm>
            <a:off x="3270250" y="3429000"/>
            <a:ext cx="1435660" cy="236719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071665D-61C6-510C-846E-76DCC2FCB2FF}"/>
              </a:ext>
            </a:extLst>
          </p:cNvPr>
          <p:cNvSpPr txBox="1"/>
          <p:nvPr/>
        </p:nvSpPr>
        <p:spPr>
          <a:xfrm>
            <a:off x="1749425" y="3429000"/>
            <a:ext cx="152082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00" dirty="0">
                <a:solidFill>
                  <a:schemeClr val="bg1"/>
                </a:solidFill>
              </a:rPr>
              <a:t>Badges action </a:t>
            </a:r>
            <a:r>
              <a:rPr lang="it-IT" sz="700" dirty="0" err="1">
                <a:solidFill>
                  <a:schemeClr val="bg1"/>
                </a:solidFill>
              </a:rPr>
              <a:t>interface</a:t>
            </a:r>
            <a:endParaRPr lang="it-IT" sz="700" dirty="0">
              <a:solidFill>
                <a:schemeClr val="bg1"/>
              </a:solidFill>
            </a:endParaRP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790E52D0-BEA1-96B4-1E77-D4314E2A96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76"/>
          <a:stretch/>
        </p:blipFill>
        <p:spPr>
          <a:xfrm>
            <a:off x="3270250" y="4038067"/>
            <a:ext cx="1435660" cy="236719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A271C565-9915-17FA-EAF5-C4F6F259704A}"/>
              </a:ext>
            </a:extLst>
          </p:cNvPr>
          <p:cNvSpPr txBox="1"/>
          <p:nvPr/>
        </p:nvSpPr>
        <p:spPr>
          <a:xfrm>
            <a:off x="1749425" y="4038067"/>
            <a:ext cx="152082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00" dirty="0" err="1">
                <a:solidFill>
                  <a:schemeClr val="bg1"/>
                </a:solidFill>
              </a:rPr>
              <a:t>Battles</a:t>
            </a:r>
            <a:r>
              <a:rPr lang="it-IT" sz="700" dirty="0">
                <a:solidFill>
                  <a:schemeClr val="bg1"/>
                </a:solidFill>
              </a:rPr>
              <a:t> action </a:t>
            </a:r>
            <a:r>
              <a:rPr lang="it-IT" sz="700" dirty="0" err="1">
                <a:solidFill>
                  <a:schemeClr val="bg1"/>
                </a:solidFill>
              </a:rPr>
              <a:t>interface</a:t>
            </a:r>
            <a:endParaRPr lang="it-IT" sz="700" dirty="0">
              <a:solidFill>
                <a:schemeClr val="bg1"/>
              </a:solidFill>
            </a:endParaRP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A46A760B-43B5-743C-AB72-57795BD311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76"/>
          <a:stretch/>
        </p:blipFill>
        <p:spPr>
          <a:xfrm>
            <a:off x="3270250" y="5010469"/>
            <a:ext cx="1435660" cy="236719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6182ACF-C9B8-62A6-F331-15681CC9173E}"/>
              </a:ext>
            </a:extLst>
          </p:cNvPr>
          <p:cNvSpPr txBox="1"/>
          <p:nvPr/>
        </p:nvSpPr>
        <p:spPr>
          <a:xfrm>
            <a:off x="1749425" y="5010469"/>
            <a:ext cx="152082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00" dirty="0" err="1">
                <a:solidFill>
                  <a:schemeClr val="bg1"/>
                </a:solidFill>
              </a:rPr>
              <a:t>Tournaments</a:t>
            </a:r>
            <a:r>
              <a:rPr lang="it-IT" sz="700" dirty="0">
                <a:solidFill>
                  <a:schemeClr val="bg1"/>
                </a:solidFill>
              </a:rPr>
              <a:t> action </a:t>
            </a:r>
            <a:r>
              <a:rPr lang="it-IT" sz="700" dirty="0" err="1">
                <a:solidFill>
                  <a:schemeClr val="bg1"/>
                </a:solidFill>
              </a:rPr>
              <a:t>interface</a:t>
            </a:r>
            <a:endParaRPr lang="it-IT" sz="700" dirty="0">
              <a:solidFill>
                <a:schemeClr val="bg1"/>
              </a:solidFill>
            </a:endParaRPr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B79BD2FA-8358-BE3A-9946-7BB9552A9A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76"/>
          <a:stretch/>
        </p:blipFill>
        <p:spPr>
          <a:xfrm rot="10800000">
            <a:off x="8153400" y="4038066"/>
            <a:ext cx="1435660" cy="236719"/>
          </a:xfrm>
          <a:prstGeom prst="rect">
            <a:avLst/>
          </a:prstGeom>
        </p:spPr>
      </p:pic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15C0280C-9B96-F676-2E23-6BCF40B2A239}"/>
              </a:ext>
            </a:extLst>
          </p:cNvPr>
          <p:cNvSpPr txBox="1"/>
          <p:nvPr/>
        </p:nvSpPr>
        <p:spPr>
          <a:xfrm>
            <a:off x="9521825" y="4038066"/>
            <a:ext cx="152082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00" dirty="0" err="1">
                <a:solidFill>
                  <a:schemeClr val="bg1"/>
                </a:solidFill>
              </a:rPr>
              <a:t>Auth</a:t>
            </a:r>
            <a:r>
              <a:rPr lang="it-IT" sz="700" dirty="0">
                <a:solidFill>
                  <a:schemeClr val="bg1"/>
                </a:solidFill>
              </a:rPr>
              <a:t> manager </a:t>
            </a:r>
            <a:r>
              <a:rPr lang="it-IT" sz="700" dirty="0" err="1">
                <a:solidFill>
                  <a:schemeClr val="bg1"/>
                </a:solidFill>
              </a:rPr>
              <a:t>interface</a:t>
            </a:r>
            <a:endParaRPr lang="it-IT" sz="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1994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4D6626-278D-10D9-65ED-FC8ACE7E1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F114AFEB-49AA-8791-0CAD-59CA9BC63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err="1"/>
              <a:t>External</a:t>
            </a:r>
            <a:r>
              <a:rPr lang="it-IT" dirty="0"/>
              <a:t> </a:t>
            </a:r>
            <a:r>
              <a:rPr lang="it-IT" dirty="0" err="1"/>
              <a:t>interfaces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0EED9C0-E5CF-66DD-54F1-77DFA813228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it-IT" noProof="0" smtClean="0"/>
              <a:pPr rtl="0"/>
              <a:t>14</a:t>
            </a:fld>
            <a:endParaRPr lang="it-IT" noProof="0">
              <a:latin typeface="+mn-lt"/>
            </a:endParaRP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0C19E64-3FD5-FDDD-527F-6A7D420FE7F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/>
              <a:t>15 February 2024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2821EC3-C9B2-EE4C-93B9-14AAE031EB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CKB Platform</a:t>
            </a:r>
            <a:endParaRPr lang="it-IT" dirty="0"/>
          </a:p>
        </p:txBody>
      </p:sp>
      <p:pic>
        <p:nvPicPr>
          <p:cNvPr id="12" name="Immagine 11" descr="Immagine che contiene testo, schermata, diagramma, Rettangolo&#10;&#10;Descrizione generata automaticamente">
            <a:extLst>
              <a:ext uri="{FF2B5EF4-FFF2-40B4-BE49-F238E27FC236}">
                <a16:creationId xmlns:a16="http://schemas.microsoft.com/office/drawing/2014/main" id="{A7A2518F-6B43-855F-B922-A9A34153A4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5552" y="559837"/>
            <a:ext cx="5689778" cy="5738326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04A7611F-A57A-BF6A-5CDC-F1514412CB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76"/>
          <a:stretch/>
        </p:blipFill>
        <p:spPr>
          <a:xfrm>
            <a:off x="3270250" y="2916371"/>
            <a:ext cx="1435660" cy="236719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09F5451-1349-243D-F00F-42409D5F54FD}"/>
              </a:ext>
            </a:extLst>
          </p:cNvPr>
          <p:cNvSpPr txBox="1"/>
          <p:nvPr/>
        </p:nvSpPr>
        <p:spPr>
          <a:xfrm>
            <a:off x="1749425" y="2916371"/>
            <a:ext cx="152082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00" dirty="0" err="1">
                <a:solidFill>
                  <a:schemeClr val="tx1">
                    <a:lumMod val="75000"/>
                  </a:schemeClr>
                </a:solidFill>
              </a:rPr>
              <a:t>Profile</a:t>
            </a:r>
            <a:r>
              <a:rPr lang="it-IT" sz="700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it-IT" sz="700" dirty="0" err="1">
                <a:solidFill>
                  <a:schemeClr val="tx1">
                    <a:lumMod val="75000"/>
                  </a:schemeClr>
                </a:solidFill>
              </a:rPr>
              <a:t>inspector</a:t>
            </a:r>
            <a:r>
              <a:rPr lang="it-IT" sz="700" dirty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it-IT" sz="700" dirty="0" err="1">
                <a:solidFill>
                  <a:schemeClr val="tx1">
                    <a:lumMod val="75000"/>
                  </a:schemeClr>
                </a:solidFill>
              </a:rPr>
              <a:t>interface</a:t>
            </a:r>
            <a:endParaRPr lang="it-IT" sz="700" dirty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7B800AC2-D493-B08E-2A7D-A8BF281D6B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76"/>
          <a:stretch/>
        </p:blipFill>
        <p:spPr>
          <a:xfrm>
            <a:off x="3270250" y="3429000"/>
            <a:ext cx="1435660" cy="236719"/>
          </a:xfrm>
          <a:prstGeom prst="rect">
            <a:avLst/>
          </a:prstGeom>
        </p:spPr>
      </p:pic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F47C833-CC74-D6E0-B4A9-D9D65AF7BD85}"/>
              </a:ext>
            </a:extLst>
          </p:cNvPr>
          <p:cNvSpPr txBox="1"/>
          <p:nvPr/>
        </p:nvSpPr>
        <p:spPr>
          <a:xfrm>
            <a:off x="1749425" y="3429000"/>
            <a:ext cx="152082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00" dirty="0">
                <a:solidFill>
                  <a:schemeClr val="tx1">
                    <a:lumMod val="75000"/>
                  </a:schemeClr>
                </a:solidFill>
              </a:rPr>
              <a:t>Badges action </a:t>
            </a:r>
            <a:r>
              <a:rPr lang="it-IT" sz="700" dirty="0" err="1">
                <a:solidFill>
                  <a:schemeClr val="tx1">
                    <a:lumMod val="75000"/>
                  </a:schemeClr>
                </a:solidFill>
              </a:rPr>
              <a:t>interface</a:t>
            </a:r>
            <a:endParaRPr lang="it-IT" sz="700" dirty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925DAA32-549D-5BBE-90ED-1EA17DBC6B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76"/>
          <a:stretch/>
        </p:blipFill>
        <p:spPr>
          <a:xfrm>
            <a:off x="3270250" y="4038067"/>
            <a:ext cx="1435660" cy="236719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90FADC01-13DC-5F7A-A859-678BFFFC318B}"/>
              </a:ext>
            </a:extLst>
          </p:cNvPr>
          <p:cNvSpPr txBox="1"/>
          <p:nvPr/>
        </p:nvSpPr>
        <p:spPr>
          <a:xfrm>
            <a:off x="1749425" y="4038067"/>
            <a:ext cx="152082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00" dirty="0" err="1">
                <a:solidFill>
                  <a:schemeClr val="tx1">
                    <a:lumMod val="75000"/>
                  </a:schemeClr>
                </a:solidFill>
              </a:rPr>
              <a:t>Battles</a:t>
            </a:r>
            <a:r>
              <a:rPr lang="it-IT" sz="700" dirty="0">
                <a:solidFill>
                  <a:schemeClr val="tx1">
                    <a:lumMod val="75000"/>
                  </a:schemeClr>
                </a:solidFill>
              </a:rPr>
              <a:t> action </a:t>
            </a:r>
            <a:r>
              <a:rPr lang="it-IT" sz="700" dirty="0" err="1">
                <a:solidFill>
                  <a:schemeClr val="tx1">
                    <a:lumMod val="75000"/>
                  </a:schemeClr>
                </a:solidFill>
              </a:rPr>
              <a:t>interface</a:t>
            </a:r>
            <a:endParaRPr lang="it-IT" sz="700" dirty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4364330B-C299-30E5-4DD6-FD83E486D6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76"/>
          <a:stretch/>
        </p:blipFill>
        <p:spPr>
          <a:xfrm>
            <a:off x="3270250" y="5010469"/>
            <a:ext cx="1435660" cy="236719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E160CAC-DEA1-5079-0C82-52DDF7472142}"/>
              </a:ext>
            </a:extLst>
          </p:cNvPr>
          <p:cNvSpPr txBox="1"/>
          <p:nvPr/>
        </p:nvSpPr>
        <p:spPr>
          <a:xfrm>
            <a:off x="1749425" y="5010469"/>
            <a:ext cx="152082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00" dirty="0" err="1">
                <a:solidFill>
                  <a:schemeClr val="tx1">
                    <a:lumMod val="75000"/>
                  </a:schemeClr>
                </a:solidFill>
              </a:rPr>
              <a:t>Tournaments</a:t>
            </a:r>
            <a:r>
              <a:rPr lang="it-IT" sz="700" dirty="0">
                <a:solidFill>
                  <a:schemeClr val="tx1">
                    <a:lumMod val="75000"/>
                  </a:schemeClr>
                </a:solidFill>
              </a:rPr>
              <a:t> action </a:t>
            </a:r>
            <a:r>
              <a:rPr lang="it-IT" sz="700" dirty="0" err="1">
                <a:solidFill>
                  <a:schemeClr val="tx1">
                    <a:lumMod val="75000"/>
                  </a:schemeClr>
                </a:solidFill>
              </a:rPr>
              <a:t>interface</a:t>
            </a:r>
            <a:endParaRPr lang="it-IT" sz="700" dirty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E97B763C-EF8E-2592-86BF-DB6FF04760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76"/>
          <a:stretch/>
        </p:blipFill>
        <p:spPr>
          <a:xfrm rot="10800000">
            <a:off x="8153400" y="4038066"/>
            <a:ext cx="1435660" cy="236719"/>
          </a:xfrm>
          <a:prstGeom prst="rect">
            <a:avLst/>
          </a:prstGeom>
        </p:spPr>
      </p:pic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D3398F1A-091E-FAC9-01ED-CC214DC779FE}"/>
              </a:ext>
            </a:extLst>
          </p:cNvPr>
          <p:cNvSpPr txBox="1"/>
          <p:nvPr/>
        </p:nvSpPr>
        <p:spPr>
          <a:xfrm>
            <a:off x="9521825" y="4038066"/>
            <a:ext cx="152082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700" dirty="0" err="1">
                <a:solidFill>
                  <a:schemeClr val="tx1">
                    <a:lumMod val="75000"/>
                  </a:schemeClr>
                </a:solidFill>
              </a:rPr>
              <a:t>Auth</a:t>
            </a:r>
            <a:r>
              <a:rPr lang="it-IT" sz="700" dirty="0">
                <a:solidFill>
                  <a:schemeClr val="tx1">
                    <a:lumMod val="75000"/>
                  </a:schemeClr>
                </a:solidFill>
              </a:rPr>
              <a:t> manager </a:t>
            </a:r>
            <a:r>
              <a:rPr lang="it-IT" sz="700" dirty="0" err="1">
                <a:solidFill>
                  <a:schemeClr val="tx1">
                    <a:lumMod val="75000"/>
                  </a:schemeClr>
                </a:solidFill>
              </a:rPr>
              <a:t>interface</a:t>
            </a:r>
            <a:endParaRPr lang="it-IT" sz="700" dirty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7" name="Immagine 6" descr="Immagine che contiene schermata, nero, testo&#10;&#10;Descrizione generata automaticamente">
            <a:extLst>
              <a:ext uri="{FF2B5EF4-FFF2-40B4-BE49-F238E27FC236}">
                <a16:creationId xmlns:a16="http://schemas.microsoft.com/office/drawing/2014/main" id="{337303D7-7A86-D195-22AD-4864A38CCC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489292" y="5873023"/>
            <a:ext cx="1138360" cy="237232"/>
          </a:xfrm>
          <a:prstGeom prst="rect">
            <a:avLst/>
          </a:prstGeom>
        </p:spPr>
      </p:pic>
      <p:pic>
        <p:nvPicPr>
          <p:cNvPr id="2" name="Immagine 1" descr="Immagine che contiene schermata, nero, testo&#10;&#10;Descrizione generata automaticamente">
            <a:extLst>
              <a:ext uri="{FF2B5EF4-FFF2-40B4-BE49-F238E27FC236}">
                <a16:creationId xmlns:a16="http://schemas.microsoft.com/office/drawing/2014/main" id="{6B18E45E-B54A-AC75-99B5-287E8B6DB5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05970">
            <a:off x="3581517" y="4349337"/>
            <a:ext cx="1138360" cy="237232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26EDDDE3-1495-4F31-F8F2-43FC23073A41}"/>
              </a:ext>
            </a:extLst>
          </p:cNvPr>
          <p:cNvSpPr txBox="1"/>
          <p:nvPr/>
        </p:nvSpPr>
        <p:spPr>
          <a:xfrm>
            <a:off x="1975146" y="4459246"/>
            <a:ext cx="152082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700" dirty="0">
                <a:solidFill>
                  <a:schemeClr val="bg1"/>
                </a:solidFill>
              </a:rPr>
              <a:t>GitHub API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60CC66E-7F7C-910D-1B87-C09268E5863D}"/>
              </a:ext>
            </a:extLst>
          </p:cNvPr>
          <p:cNvSpPr txBox="1"/>
          <p:nvPr/>
        </p:nvSpPr>
        <p:spPr>
          <a:xfrm>
            <a:off x="6298058" y="6579871"/>
            <a:ext cx="152082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700" dirty="0">
                <a:solidFill>
                  <a:schemeClr val="bg1"/>
                </a:solidFill>
              </a:rPr>
              <a:t>Mail API </a:t>
            </a:r>
          </a:p>
        </p:txBody>
      </p:sp>
    </p:spTree>
    <p:extLst>
      <p:ext uri="{BB962C8B-B14F-4D97-AF65-F5344CB8AC3E}">
        <p14:creationId xmlns:p14="http://schemas.microsoft.com/office/powerpoint/2010/main" val="1652039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fad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1">
            <a:extLst>
              <a:ext uri="{FF2B5EF4-FFF2-40B4-BE49-F238E27FC236}">
                <a16:creationId xmlns:a16="http://schemas.microsoft.com/office/drawing/2014/main" id="{1BB94C9E-5481-A7C0-21E7-FFB97C438FA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0177F3D4-9D92-35FE-6573-652E7A915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Main</a:t>
            </a:r>
            <a:r>
              <a:rPr lang="it-IT" dirty="0"/>
              <a:t> interactions?</a:t>
            </a:r>
          </a:p>
        </p:txBody>
      </p:sp>
    </p:spTree>
    <p:extLst>
      <p:ext uri="{BB962C8B-B14F-4D97-AF65-F5344CB8AC3E}">
        <p14:creationId xmlns:p14="http://schemas.microsoft.com/office/powerpoint/2010/main" val="2558769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9B302291-7163-0A19-FBC7-3AB9CFC0A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Selected</a:t>
            </a:r>
            <a:r>
              <a:rPr lang="it-IT" dirty="0"/>
              <a:t> styles &amp; </a:t>
            </a:r>
            <a:r>
              <a:rPr lang="it-IT" dirty="0" err="1"/>
              <a:t>architectures</a:t>
            </a:r>
            <a:r>
              <a:rPr lang="it-IT" dirty="0"/>
              <a:t> 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56D918C-9046-1541-B437-A689381B0F6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it-IT" noProof="0" smtClean="0"/>
              <a:pPr rtl="0"/>
              <a:t>16</a:t>
            </a:fld>
            <a:endParaRPr lang="it-IT" noProof="0">
              <a:latin typeface="+mn-lt"/>
            </a:endParaRP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7234AFE-B895-26BF-8BA8-4D52C4997F4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/>
              <a:t>15 February 2024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CC4E1FB-D6ED-4548-1F99-C79C8DDD62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CKB Platform</a:t>
            </a:r>
            <a:endParaRPr lang="it-IT" dirty="0"/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787E247A-1DAD-3EC5-79FB-573E85A58F78}"/>
              </a:ext>
            </a:extLst>
          </p:cNvPr>
          <p:cNvSpPr/>
          <p:nvPr/>
        </p:nvSpPr>
        <p:spPr>
          <a:xfrm>
            <a:off x="2395615" y="2645126"/>
            <a:ext cx="1741077" cy="87959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Client</a:t>
            </a:r>
          </a:p>
        </p:txBody>
      </p:sp>
      <p:sp>
        <p:nvSpPr>
          <p:cNvPr id="14" name="Rettangolo con angoli arrotondati 13">
            <a:extLst>
              <a:ext uri="{FF2B5EF4-FFF2-40B4-BE49-F238E27FC236}">
                <a16:creationId xmlns:a16="http://schemas.microsoft.com/office/drawing/2014/main" id="{26E21CA7-97F0-B10D-8F4E-80AB796104F6}"/>
              </a:ext>
            </a:extLst>
          </p:cNvPr>
          <p:cNvSpPr/>
          <p:nvPr/>
        </p:nvSpPr>
        <p:spPr>
          <a:xfrm>
            <a:off x="7219781" y="2645127"/>
            <a:ext cx="1741077" cy="87959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Server</a:t>
            </a:r>
          </a:p>
        </p:txBody>
      </p: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A0AD1A8D-C3AC-982D-7437-9904B61C687A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4136692" y="3084921"/>
            <a:ext cx="3083089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8832C3B1-D7CB-51F8-7EB6-4581CAACC0E5}"/>
              </a:ext>
            </a:extLst>
          </p:cNvPr>
          <p:cNvSpPr txBox="1"/>
          <p:nvPr/>
        </p:nvSpPr>
        <p:spPr>
          <a:xfrm>
            <a:off x="5091066" y="2777144"/>
            <a:ext cx="13131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err="1">
                <a:solidFill>
                  <a:schemeClr val="bg1"/>
                </a:solidFill>
              </a:rPr>
              <a:t>RESTful</a:t>
            </a:r>
            <a:r>
              <a:rPr lang="it-IT" sz="1400" dirty="0">
                <a:solidFill>
                  <a:schemeClr val="bg1"/>
                </a:solidFill>
              </a:rPr>
              <a:t> API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EA87E627-D944-C215-2C67-DC84992C7A19}"/>
              </a:ext>
            </a:extLst>
          </p:cNvPr>
          <p:cNvSpPr txBox="1"/>
          <p:nvPr/>
        </p:nvSpPr>
        <p:spPr>
          <a:xfrm>
            <a:off x="624251" y="3989653"/>
            <a:ext cx="17410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>
                <a:solidFill>
                  <a:schemeClr val="bg1"/>
                </a:solidFill>
              </a:rPr>
              <a:t>Single page </a:t>
            </a:r>
            <a:r>
              <a:rPr lang="it-IT" sz="1400" dirty="0" err="1">
                <a:solidFill>
                  <a:schemeClr val="bg1"/>
                </a:solidFill>
              </a:rPr>
              <a:t>webapp</a:t>
            </a:r>
            <a:endParaRPr lang="it-IT" sz="1400" dirty="0">
              <a:solidFill>
                <a:schemeClr val="bg1"/>
              </a:solidFill>
            </a:endParaRPr>
          </a:p>
        </p:txBody>
      </p:sp>
      <p:cxnSp>
        <p:nvCxnSpPr>
          <p:cNvPr id="36" name="Connettore diritto 35">
            <a:extLst>
              <a:ext uri="{FF2B5EF4-FFF2-40B4-BE49-F238E27FC236}">
                <a16:creationId xmlns:a16="http://schemas.microsoft.com/office/drawing/2014/main" id="{8939766D-99F9-F9F7-D288-B45F3DA5CAFA}"/>
              </a:ext>
            </a:extLst>
          </p:cNvPr>
          <p:cNvCxnSpPr>
            <a:stCxn id="13" idx="2"/>
            <a:endCxn id="30" idx="0"/>
          </p:cNvCxnSpPr>
          <p:nvPr/>
        </p:nvCxnSpPr>
        <p:spPr>
          <a:xfrm flipH="1">
            <a:off x="1494790" y="3524716"/>
            <a:ext cx="1771364" cy="46493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0007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3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4C01EF-D95F-CAEB-057E-6E7DBAB124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699AF7FC-691F-F721-0B9D-F1B973921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Selected</a:t>
            </a:r>
            <a:r>
              <a:rPr lang="it-IT" dirty="0"/>
              <a:t> styles &amp; </a:t>
            </a:r>
            <a:r>
              <a:rPr lang="it-IT" dirty="0" err="1"/>
              <a:t>architectures</a:t>
            </a:r>
            <a:r>
              <a:rPr lang="it-IT" dirty="0"/>
              <a:t> 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5FBA666-7917-1FD5-5EC1-F619CC21B3F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it-IT" noProof="0" smtClean="0"/>
              <a:pPr rtl="0"/>
              <a:t>17</a:t>
            </a:fld>
            <a:endParaRPr lang="it-IT" noProof="0">
              <a:latin typeface="+mn-lt"/>
            </a:endParaRP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AFB5CFA-C21C-6A34-2325-7B1444B284F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/>
              <a:t>15 February 2024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316ECEC-71B2-8AC5-11E8-E319C699A0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CKB Platform</a:t>
            </a:r>
            <a:endParaRPr lang="it-IT" dirty="0"/>
          </a:p>
        </p:txBody>
      </p:sp>
      <p:sp>
        <p:nvSpPr>
          <p:cNvPr id="13" name="Rettangolo con angoli arrotondati 12">
            <a:extLst>
              <a:ext uri="{FF2B5EF4-FFF2-40B4-BE49-F238E27FC236}">
                <a16:creationId xmlns:a16="http://schemas.microsoft.com/office/drawing/2014/main" id="{C4F8B111-4457-9028-8DFC-F218B2F83B8D}"/>
              </a:ext>
            </a:extLst>
          </p:cNvPr>
          <p:cNvSpPr/>
          <p:nvPr/>
        </p:nvSpPr>
        <p:spPr>
          <a:xfrm>
            <a:off x="1440143" y="2622732"/>
            <a:ext cx="1741077" cy="87959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Client</a:t>
            </a:r>
          </a:p>
        </p:txBody>
      </p: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9BF07179-95B1-8D92-50EF-F4BBD0BCA084}"/>
              </a:ext>
            </a:extLst>
          </p:cNvPr>
          <p:cNvCxnSpPr>
            <a:cxnSpLocks/>
            <a:stCxn id="13" idx="3"/>
            <a:endCxn id="26" idx="1"/>
          </p:cNvCxnSpPr>
          <p:nvPr/>
        </p:nvCxnSpPr>
        <p:spPr>
          <a:xfrm>
            <a:off x="3181220" y="3062527"/>
            <a:ext cx="228063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29758C06-1FAE-E7EB-6721-50554307E26A}"/>
              </a:ext>
            </a:extLst>
          </p:cNvPr>
          <p:cNvSpPr txBox="1"/>
          <p:nvPr/>
        </p:nvSpPr>
        <p:spPr>
          <a:xfrm>
            <a:off x="3560121" y="2767523"/>
            <a:ext cx="13131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err="1">
                <a:solidFill>
                  <a:schemeClr val="bg1"/>
                </a:solidFill>
              </a:rPr>
              <a:t>RESTful</a:t>
            </a:r>
            <a:r>
              <a:rPr lang="it-IT" sz="1400" dirty="0">
                <a:solidFill>
                  <a:schemeClr val="bg1"/>
                </a:solidFill>
              </a:rPr>
              <a:t> API</a:t>
            </a:r>
          </a:p>
        </p:txBody>
      </p:sp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3FA76E5B-F81F-9A3F-34DB-1FBC75E70770}"/>
              </a:ext>
            </a:extLst>
          </p:cNvPr>
          <p:cNvSpPr/>
          <p:nvPr/>
        </p:nvSpPr>
        <p:spPr>
          <a:xfrm>
            <a:off x="5461854" y="2396599"/>
            <a:ext cx="5486400" cy="133185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it-IT" dirty="0"/>
              <a:t>Server</a:t>
            </a:r>
          </a:p>
        </p:txBody>
      </p:sp>
      <p:sp>
        <p:nvSpPr>
          <p:cNvPr id="19" name="Rettangolo con angoli arrotondati 18">
            <a:extLst>
              <a:ext uri="{FF2B5EF4-FFF2-40B4-BE49-F238E27FC236}">
                <a16:creationId xmlns:a16="http://schemas.microsoft.com/office/drawing/2014/main" id="{3010A47A-7B3F-2104-D853-E6AF8E23A853}"/>
              </a:ext>
            </a:extLst>
          </p:cNvPr>
          <p:cNvSpPr/>
          <p:nvPr/>
        </p:nvSpPr>
        <p:spPr>
          <a:xfrm>
            <a:off x="9046806" y="2921412"/>
            <a:ext cx="1313180" cy="61086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Database</a:t>
            </a:r>
          </a:p>
        </p:txBody>
      </p:sp>
      <p:sp>
        <p:nvSpPr>
          <p:cNvPr id="20" name="Rettangolo con angoli arrotondati 19">
            <a:extLst>
              <a:ext uri="{FF2B5EF4-FFF2-40B4-BE49-F238E27FC236}">
                <a16:creationId xmlns:a16="http://schemas.microsoft.com/office/drawing/2014/main" id="{A0780983-C6D2-BE6F-104A-96CCEF509B2D}"/>
              </a:ext>
            </a:extLst>
          </p:cNvPr>
          <p:cNvSpPr/>
          <p:nvPr/>
        </p:nvSpPr>
        <p:spPr>
          <a:xfrm>
            <a:off x="7540469" y="2921413"/>
            <a:ext cx="1313180" cy="61086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App</a:t>
            </a:r>
          </a:p>
          <a:p>
            <a:pPr algn="ctr"/>
            <a:r>
              <a:rPr lang="it-IT" dirty="0"/>
              <a:t>server</a:t>
            </a:r>
          </a:p>
        </p:txBody>
      </p:sp>
      <p:sp>
        <p:nvSpPr>
          <p:cNvPr id="21" name="Rettangolo con angoli arrotondati 20">
            <a:extLst>
              <a:ext uri="{FF2B5EF4-FFF2-40B4-BE49-F238E27FC236}">
                <a16:creationId xmlns:a16="http://schemas.microsoft.com/office/drawing/2014/main" id="{82589476-AAFE-122A-02CB-2F1382863112}"/>
              </a:ext>
            </a:extLst>
          </p:cNvPr>
          <p:cNvSpPr/>
          <p:nvPr/>
        </p:nvSpPr>
        <p:spPr>
          <a:xfrm>
            <a:off x="6034132" y="2935365"/>
            <a:ext cx="1313180" cy="61086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Web server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68C1BDDA-21D8-7547-17D5-D1A93E5E6B83}"/>
              </a:ext>
            </a:extLst>
          </p:cNvPr>
          <p:cNvSpPr txBox="1"/>
          <p:nvPr/>
        </p:nvSpPr>
        <p:spPr>
          <a:xfrm>
            <a:off x="9635074" y="3984417"/>
            <a:ext cx="13131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>
                <a:solidFill>
                  <a:schemeClr val="bg1"/>
                </a:solidFill>
              </a:rPr>
              <a:t>Relational</a:t>
            </a:r>
            <a:endParaRPr lang="it-IT" sz="1400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B58D00F-8DDC-FA83-6E61-09A47D74668A}"/>
              </a:ext>
            </a:extLst>
          </p:cNvPr>
          <p:cNvSpPr txBox="1"/>
          <p:nvPr/>
        </p:nvSpPr>
        <p:spPr>
          <a:xfrm>
            <a:off x="1107672" y="4000495"/>
            <a:ext cx="17410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>
                <a:solidFill>
                  <a:schemeClr val="bg1"/>
                </a:solidFill>
              </a:rPr>
              <a:t>Single page </a:t>
            </a:r>
            <a:r>
              <a:rPr lang="it-IT" sz="1400" dirty="0" err="1">
                <a:solidFill>
                  <a:schemeClr val="bg1"/>
                </a:solidFill>
              </a:rPr>
              <a:t>webapp</a:t>
            </a:r>
            <a:endParaRPr lang="it-IT" sz="1400" dirty="0">
              <a:solidFill>
                <a:schemeClr val="bg1"/>
              </a:solidFill>
            </a:endParaRP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0A564C3D-6090-ED55-4692-1D68A3C1EEAB}"/>
              </a:ext>
            </a:extLst>
          </p:cNvPr>
          <p:cNvCxnSpPr>
            <a:cxnSpLocks/>
            <a:stCxn id="13" idx="2"/>
            <a:endCxn id="9" idx="0"/>
          </p:cNvCxnSpPr>
          <p:nvPr/>
        </p:nvCxnSpPr>
        <p:spPr>
          <a:xfrm flipH="1">
            <a:off x="1978211" y="3502322"/>
            <a:ext cx="332471" cy="49817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B1CB1B32-B2C9-25EC-2F11-696CE8B42ADD}"/>
              </a:ext>
            </a:extLst>
          </p:cNvPr>
          <p:cNvCxnSpPr>
            <a:stCxn id="19" idx="2"/>
            <a:endCxn id="28" idx="0"/>
          </p:cNvCxnSpPr>
          <p:nvPr/>
        </p:nvCxnSpPr>
        <p:spPr>
          <a:xfrm>
            <a:off x="9703396" y="3532275"/>
            <a:ext cx="588268" cy="45214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Rettangolo con due angoli in diagonale arrotondati 16">
            <a:extLst>
              <a:ext uri="{FF2B5EF4-FFF2-40B4-BE49-F238E27FC236}">
                <a16:creationId xmlns:a16="http://schemas.microsoft.com/office/drawing/2014/main" id="{E5DAE9DD-2AB6-E920-85DE-A63FB0F097E1}"/>
              </a:ext>
            </a:extLst>
          </p:cNvPr>
          <p:cNvSpPr/>
          <p:nvPr/>
        </p:nvSpPr>
        <p:spPr>
          <a:xfrm>
            <a:off x="971550" y="2183363"/>
            <a:ext cx="6432845" cy="2563483"/>
          </a:xfrm>
          <a:prstGeom prst="round2DiagRect">
            <a:avLst/>
          </a:prstGeom>
          <a:noFill/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b" anchorCtr="0"/>
          <a:lstStyle/>
          <a:p>
            <a:pPr algn="ctr"/>
            <a:r>
              <a:rPr lang="it-IT" dirty="0" err="1"/>
              <a:t>View</a:t>
            </a:r>
            <a:endParaRPr lang="it-IT" dirty="0"/>
          </a:p>
        </p:txBody>
      </p:sp>
      <p:sp>
        <p:nvSpPr>
          <p:cNvPr id="18" name="Rettangolo con due angoli in diagonale arrotondati 17">
            <a:extLst>
              <a:ext uri="{FF2B5EF4-FFF2-40B4-BE49-F238E27FC236}">
                <a16:creationId xmlns:a16="http://schemas.microsoft.com/office/drawing/2014/main" id="{1F225F2C-026B-CC5B-9A9C-EB2103C039DC}"/>
              </a:ext>
            </a:extLst>
          </p:cNvPr>
          <p:cNvSpPr/>
          <p:nvPr/>
        </p:nvSpPr>
        <p:spPr>
          <a:xfrm>
            <a:off x="7459042" y="2183363"/>
            <a:ext cx="1451690" cy="2563483"/>
          </a:xfrm>
          <a:prstGeom prst="round2DiagRect">
            <a:avLst/>
          </a:prstGeom>
          <a:noFill/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b" anchorCtr="0"/>
          <a:lstStyle/>
          <a:p>
            <a:pPr algn="ctr"/>
            <a:r>
              <a:rPr lang="it-IT" dirty="0"/>
              <a:t>Controller</a:t>
            </a:r>
          </a:p>
        </p:txBody>
      </p:sp>
      <p:sp>
        <p:nvSpPr>
          <p:cNvPr id="25" name="Rettangolo con due angoli in diagonale arrotondati 24">
            <a:extLst>
              <a:ext uri="{FF2B5EF4-FFF2-40B4-BE49-F238E27FC236}">
                <a16:creationId xmlns:a16="http://schemas.microsoft.com/office/drawing/2014/main" id="{0B02A166-AC02-BD55-026A-36B97D995698}"/>
              </a:ext>
            </a:extLst>
          </p:cNvPr>
          <p:cNvSpPr/>
          <p:nvPr/>
        </p:nvSpPr>
        <p:spPr>
          <a:xfrm>
            <a:off x="8992158" y="2183362"/>
            <a:ext cx="2228291" cy="2563483"/>
          </a:xfrm>
          <a:prstGeom prst="round2DiagRect">
            <a:avLst/>
          </a:prstGeom>
          <a:noFill/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b" anchorCtr="0"/>
          <a:lstStyle/>
          <a:p>
            <a:pPr algn="ctr"/>
            <a:r>
              <a:rPr lang="it-IT" dirty="0"/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28335796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17" grpId="0" animBg="1"/>
      <p:bldP spid="18" grpId="0" animBg="1"/>
      <p:bldP spid="2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101DAA60-3103-F1D0-3F35-3A2DD4981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 plan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323A9CE-34F2-9A6E-A573-E57EA31A4BF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it-IT" noProof="0" smtClean="0"/>
              <a:pPr rtl="0"/>
              <a:t>18</a:t>
            </a:fld>
            <a:endParaRPr lang="it-IT" noProof="0">
              <a:latin typeface="+mn-lt"/>
            </a:endParaRP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DFAF24A-8964-8488-E14C-ECB50A7B42C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/>
              <a:t>15 February 2024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2E469C3-87AD-6497-978C-D2EDA1ED0B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CKB Platform</a:t>
            </a:r>
            <a:endParaRPr lang="it-IT" dirty="0"/>
          </a:p>
        </p:txBody>
      </p:sp>
      <p:pic>
        <p:nvPicPr>
          <p:cNvPr id="20" name="Immagine 19" descr="Immagine che contiene testo, schermata, Carattere, Rettangolo&#10;&#10;Descrizione generata automaticamente">
            <a:extLst>
              <a:ext uri="{FF2B5EF4-FFF2-40B4-BE49-F238E27FC236}">
                <a16:creationId xmlns:a16="http://schemas.microsoft.com/office/drawing/2014/main" id="{05F48D3C-5E81-F5BE-89F3-8EFB5A4D4E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857" y="2805731"/>
            <a:ext cx="7402286" cy="1246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362980"/>
      </p:ext>
    </p:extLst>
  </p:cSld>
  <p:clrMapOvr>
    <a:masterClrMapping/>
  </p:clrMapOvr>
  <p:transition spd="slow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4DDCFF-ECA0-286D-9C14-01E3202E76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28EE121E-9017-C9DD-A476-A060366F0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 plan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9DD5F85-4B07-E274-A4BB-DE2D9903FDC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it-IT" noProof="0" smtClean="0"/>
              <a:pPr rtl="0"/>
              <a:t>19</a:t>
            </a:fld>
            <a:endParaRPr lang="it-IT" noProof="0">
              <a:latin typeface="+mn-lt"/>
            </a:endParaRP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A9A7004-F796-D299-1A38-0813BD33CCD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/>
              <a:t>15 February 2024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3DDDAAB-4DEE-8A55-363D-0716654E3D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CKB Platform</a:t>
            </a:r>
            <a:endParaRPr lang="it-IT" dirty="0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6A95A117-903D-7DD9-80D9-95D8B42B53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05300" y="1435021"/>
            <a:ext cx="5368212" cy="4543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503312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1">
            <a:extLst>
              <a:ext uri="{FF2B5EF4-FFF2-40B4-BE49-F238E27FC236}">
                <a16:creationId xmlns:a16="http://schemas.microsoft.com/office/drawing/2014/main" id="{E6830681-94D8-36D3-E03A-5F16F0263B9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4B4E7921-A89D-C07B-85CA-AEF3D1B71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RASD</a:t>
            </a:r>
          </a:p>
        </p:txBody>
      </p:sp>
    </p:spTree>
    <p:extLst>
      <p:ext uri="{BB962C8B-B14F-4D97-AF65-F5344CB8AC3E}">
        <p14:creationId xmlns:p14="http://schemas.microsoft.com/office/powerpoint/2010/main" val="1147915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C9DC38-F8DE-390A-744C-B6333DE4B1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9CCF1C8A-5506-7A69-E8A2-BC98B1E46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 plan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99B40D4-4042-02F3-63CD-4384FA98DBB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it-IT" noProof="0" smtClean="0"/>
              <a:pPr rtl="0"/>
              <a:t>20</a:t>
            </a:fld>
            <a:endParaRPr lang="it-IT" noProof="0">
              <a:latin typeface="+mn-lt"/>
            </a:endParaRP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4142F12-DB3F-EB87-AC0C-C82B6E4125B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/>
              <a:t>15 February 2024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91479BA-BAEB-64B8-EC0A-404A897FC3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CKB Platform</a:t>
            </a:r>
            <a:endParaRPr lang="it-IT" dirty="0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8518C7A1-BD4A-1772-DA3B-58F9CA2048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05301" y="1435021"/>
            <a:ext cx="5368209" cy="4543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238170"/>
      </p:ext>
    </p:extLst>
  </p:cSld>
  <p:clrMapOvr>
    <a:masterClrMapping/>
  </p:clrMapOvr>
  <p:transition spd="slow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BC5A03-166C-97F0-1373-5710FDE94C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4819D273-A576-06C2-F1D8-1D4089FE7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Test plan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50533B5-F993-9708-27D2-AD985682DEE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it-IT" noProof="0" smtClean="0"/>
              <a:pPr rtl="0"/>
              <a:t>21</a:t>
            </a:fld>
            <a:endParaRPr lang="it-IT" noProof="0">
              <a:latin typeface="+mn-lt"/>
            </a:endParaRP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37DE973-67DA-792C-F815-5F00A31BCE5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/>
              <a:t>15 February 2024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6D59B50-BA4F-2D63-3B74-39876DB893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CKB Platform</a:t>
            </a:r>
            <a:endParaRPr lang="it-IT" dirty="0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353A2690-CFC0-7CDA-35AF-A3BE342BA7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05301" y="2115949"/>
            <a:ext cx="5368209" cy="318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872096"/>
      </p:ext>
    </p:extLst>
  </p:cSld>
  <p:clrMapOvr>
    <a:masterClrMapping/>
  </p:clrMapOvr>
  <p:transition spd="slow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Introduzione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17F80A9-6337-524E-AC61-32C5AFEE8E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/>
          <a:p>
            <a:pPr rtl="0"/>
            <a:r>
              <a:rPr lang="it-IT"/>
              <a:t>I guadagni sono aumentati e le perdite sono diminuite. Siamo molto orgogliosi dei progressi del team. Oggi esamineremo gli utili e le perdite relativi all'anno passato e vi offriremo una panoramica delle novità per il prossimo anno.</a:t>
            </a:r>
          </a:p>
          <a:p>
            <a:pPr rtl="0"/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rtl="0"/>
            <a:fld id="{294A09A9-5501-47C1-A89A-A340965A2BE2}" type="slidenum">
              <a:rPr lang="it-IT" smtClean="0"/>
              <a:pPr rtl="0"/>
              <a:t>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6F3960A-D260-8445-A153-0B674474CE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</p:spPr>
        <p:txBody>
          <a:bodyPr rtlCol="0"/>
          <a:lstStyle/>
          <a:p>
            <a:pPr rtl="0"/>
            <a:r>
              <a:rPr lang="it-IT"/>
              <a:t>Relazione annuale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E803E71-3088-0347-9BCC-16ADB551CC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</p:spPr>
        <p:txBody>
          <a:bodyPr rtlCol="0"/>
          <a:lstStyle/>
          <a:p>
            <a:pPr rtl="0"/>
            <a:fld id="{B7909059-8104-4590-BD91-254A7C1B3A73}" type="datetime4">
              <a:rPr lang="it-IT" smtClean="0"/>
              <a:t>9 febbraio 2024</a:t>
            </a:fld>
            <a:endParaRPr lang="it-IT"/>
          </a:p>
        </p:txBody>
      </p:sp>
      <p:pic>
        <p:nvPicPr>
          <p:cNvPr id="53" name="Segnaposto immagine 52" descr="Lampadine sospese">
            <a:extLst>
              <a:ext uri="{FF2B5EF4-FFF2-40B4-BE49-F238E27FC236}">
                <a16:creationId xmlns:a16="http://schemas.microsoft.com/office/drawing/2014/main" id="{CAC9EF15-08A3-406D-9236-76A5454D5F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1246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Segnaposto immagine 19" descr="Primo piano di piantina in bianco e nero">
            <a:extLst>
              <a:ext uri="{FF2B5EF4-FFF2-40B4-BE49-F238E27FC236}">
                <a16:creationId xmlns:a16="http://schemas.microsoft.com/office/drawing/2014/main" id="{12F007AF-B3B3-4BBC-9990-D46E31738B7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A8704A28-E62C-2E4A-A2A4-AD85CB61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</p:spPr>
        <p:txBody>
          <a:bodyPr rtlCol="0"/>
          <a:lstStyle/>
          <a:p>
            <a:pPr rtl="0"/>
            <a:r>
              <a:rPr lang="it-IT" dirty="0"/>
              <a:t>Anno passato</a:t>
            </a:r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4D6EE753-BEBB-4348-896E-73627FDDC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94680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465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6339315B-8AAE-A946-ABBF-894F2E4B1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9062572" cy="610863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Grafico della crescita per settore</a:t>
            </a:r>
          </a:p>
        </p:txBody>
      </p:sp>
      <p:graphicFrame>
        <p:nvGraphicFramePr>
          <p:cNvPr id="24" name="Segnaposto grafico 23" descr="Grafico Crescita per settore">
            <a:extLst>
              <a:ext uri="{FF2B5EF4-FFF2-40B4-BE49-F238E27FC236}">
                <a16:creationId xmlns:a16="http://schemas.microsoft.com/office/drawing/2014/main" id="{1036F083-5B62-486F-9167-3421FCA6941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GraphicFramePr>
            <a:graphicFrameLocks noGrp="1"/>
          </p:cNvGraphicFramePr>
          <p:nvPr>
            <p:ph type="chart" sz="quarter" idx="10"/>
            <p:extLst>
              <p:ext uri="{D42A27DB-BD31-4B8C-83A1-F6EECF244321}">
                <p14:modId xmlns:p14="http://schemas.microsoft.com/office/powerpoint/2010/main" val="3347675417"/>
              </p:ext>
            </p:extLst>
          </p:nvPr>
        </p:nvGraphicFramePr>
        <p:xfrm>
          <a:off x="952500" y="1938338"/>
          <a:ext cx="10352088" cy="4111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4AEFD4E-3C68-714D-803E-EF85A323B9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rtl="0"/>
            <a:fld id="{294A09A9-5501-47C1-A89A-A340965A2BE2}" type="slidenum">
              <a:rPr lang="it-IT" smtClean="0"/>
              <a:pPr rtl="0"/>
              <a:t>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34E9584-EA07-9B45-9700-4AD3524B8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</p:spPr>
        <p:txBody>
          <a:bodyPr rtlCol="0"/>
          <a:lstStyle/>
          <a:p>
            <a:pPr rtl="0"/>
            <a:r>
              <a:rPr lang="it-IT" dirty="0"/>
              <a:t>Relazione annuale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9865729-8F7C-E34E-AA31-9352CF6D9E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</p:spPr>
        <p:txBody>
          <a:bodyPr rtlCol="0"/>
          <a:lstStyle/>
          <a:p>
            <a:pPr rtl="0"/>
            <a:fld id="{F0B847ED-5244-47E3-B60B-10B5D88F0067}" type="datetime4">
              <a:rPr lang="it-IT" smtClean="0"/>
              <a:t>9 febbraio 2024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21537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65CFF5F-6DFB-0D49-B8B1-661F7E788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9152042" cy="610863"/>
          </a:xfrm>
        </p:spPr>
        <p:txBody>
          <a:bodyPr rtlCol="0">
            <a:normAutofit/>
          </a:bodyPr>
          <a:lstStyle/>
          <a:p>
            <a:pPr rtl="0"/>
            <a:r>
              <a:rPr lang="it-IT" b="1" dirty="0"/>
              <a:t>Tabella della crescita per settore</a:t>
            </a:r>
          </a:p>
        </p:txBody>
      </p:sp>
      <p:graphicFrame>
        <p:nvGraphicFramePr>
          <p:cNvPr id="7" name="Tabella 4">
            <a:extLst>
              <a:ext uri="{FF2B5EF4-FFF2-40B4-BE49-F238E27FC236}">
                <a16:creationId xmlns:a16="http://schemas.microsoft.com/office/drawing/2014/main" id="{F3B5A5E4-3ABE-D143-902C-F2BCA6C75EDE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3299777398"/>
              </p:ext>
            </p:extLst>
          </p:nvPr>
        </p:nvGraphicFramePr>
        <p:xfrm>
          <a:off x="952500" y="2209800"/>
          <a:ext cx="10287000" cy="2368356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  <a:gridCol w="2050297">
                  <a:extLst>
                    <a:ext uri="{9D8B030D-6E8A-4147-A177-3AD203B41FA5}">
                      <a16:colId xmlns:a16="http://schemas.microsoft.com/office/drawing/2014/main" val="1603189107"/>
                    </a:ext>
                  </a:extLst>
                </a:gridCol>
                <a:gridCol w="2064503">
                  <a:extLst>
                    <a:ext uri="{9D8B030D-6E8A-4147-A177-3AD203B41FA5}">
                      <a16:colId xmlns:a16="http://schemas.microsoft.com/office/drawing/2014/main" val="2755691855"/>
                    </a:ext>
                  </a:extLst>
                </a:gridCol>
              </a:tblGrid>
              <a:tr h="592089">
                <a:tc>
                  <a:txBody>
                    <a:bodyPr/>
                    <a:lstStyle/>
                    <a:p>
                      <a:pPr algn="ctr" rtl="0"/>
                      <a:endParaRPr lang="it-IT" b="1" i="0" noProof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sz="1400" b="0" i="0" noProof="0">
                          <a:solidFill>
                            <a:schemeClr val="bg1"/>
                          </a:solidFill>
                          <a:latin typeface="+mn-lt"/>
                        </a:rPr>
                        <a:t>T1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sz="1400" b="0" i="0" noProof="0">
                          <a:solidFill>
                            <a:schemeClr val="bg1"/>
                          </a:solidFill>
                          <a:latin typeface="+mn-lt"/>
                        </a:rPr>
                        <a:t>T2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sz="1400" b="0" i="0" noProof="0">
                          <a:solidFill>
                            <a:schemeClr val="bg1"/>
                          </a:solidFill>
                          <a:latin typeface="+mn-lt"/>
                        </a:rPr>
                        <a:t>T3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sz="1400" b="0" i="0" noProof="0">
                          <a:solidFill>
                            <a:schemeClr val="bg1"/>
                          </a:solidFill>
                          <a:latin typeface="+mn-lt"/>
                        </a:rPr>
                        <a:t>T4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592089">
                <a:tc>
                  <a:txBody>
                    <a:bodyPr/>
                    <a:lstStyle/>
                    <a:p>
                      <a:pPr algn="ctr" rtl="0"/>
                      <a:r>
                        <a:rPr lang="it-IT" sz="1400" b="0" i="0" noProof="0">
                          <a:solidFill>
                            <a:schemeClr val="bg1"/>
                          </a:solidFill>
                          <a:latin typeface="+mn-lt"/>
                        </a:rPr>
                        <a:t>Serie 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sz="1400" noProof="0">
                          <a:solidFill>
                            <a:schemeClr val="bg1"/>
                          </a:solidFill>
                          <a:latin typeface="+mn-lt"/>
                        </a:rPr>
                        <a:t>4,3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sz="1400" noProof="0">
                          <a:latin typeface="+mn-lt"/>
                        </a:rPr>
                        <a:t>2,5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sz="1400" noProof="0">
                          <a:latin typeface="+mn-lt"/>
                        </a:rPr>
                        <a:t>3,5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sz="1400" noProof="0">
                          <a:latin typeface="+mn-lt"/>
                        </a:rPr>
                        <a:t>4,5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592089">
                <a:tc>
                  <a:txBody>
                    <a:bodyPr/>
                    <a:lstStyle/>
                    <a:p>
                      <a:pPr algn="ctr" rtl="0"/>
                      <a:r>
                        <a:rPr lang="it-IT" sz="1400" b="0" i="0" noProof="0" dirty="0">
                          <a:solidFill>
                            <a:schemeClr val="bg1"/>
                          </a:solidFill>
                          <a:latin typeface="+mn-lt"/>
                        </a:rPr>
                        <a:t>Serie 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sz="1400" noProof="0" dirty="0">
                          <a:solidFill>
                            <a:schemeClr val="bg1"/>
                          </a:solidFill>
                          <a:latin typeface="+mn-lt"/>
                        </a:rPr>
                        <a:t>2,4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sz="1400" noProof="0">
                          <a:latin typeface="+mn-lt"/>
                        </a:rPr>
                        <a:t>4,4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sz="1400" noProof="0">
                          <a:latin typeface="+mn-lt"/>
                        </a:rPr>
                        <a:t>1,8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sz="1400" noProof="0">
                          <a:latin typeface="+mn-lt"/>
                        </a:rPr>
                        <a:t>2,8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592089">
                <a:tc>
                  <a:txBody>
                    <a:bodyPr/>
                    <a:lstStyle/>
                    <a:p>
                      <a:pPr algn="ctr" rtl="0"/>
                      <a:r>
                        <a:rPr lang="it-IT" sz="1400" b="0" i="0" noProof="0" dirty="0">
                          <a:solidFill>
                            <a:schemeClr val="bg1"/>
                          </a:solidFill>
                          <a:latin typeface="+mn-lt"/>
                        </a:rPr>
                        <a:t>Serie 3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sz="1400" noProof="0">
                          <a:solidFill>
                            <a:schemeClr val="bg1"/>
                          </a:solidFill>
                          <a:latin typeface="+mn-lt"/>
                        </a:rPr>
                        <a:t>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sz="1400" noProof="0">
                          <a:latin typeface="+mn-lt"/>
                        </a:rPr>
                        <a:t>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sz="1400" noProof="0">
                          <a:latin typeface="+mn-lt"/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sz="1400" noProof="0" dirty="0">
                          <a:latin typeface="+mn-lt"/>
                        </a:rPr>
                        <a:t>5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</a:tbl>
          </a:graphicData>
        </a:graphic>
      </p:graphicFrame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CD59D5C-769B-454A-A6E2-A988BC5DEF3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rtl="0"/>
            <a:fld id="{294A09A9-5501-47C1-A89A-A340965A2BE2}" type="slidenum">
              <a:rPr lang="it-IT" smtClean="0"/>
              <a:pPr rtl="0"/>
              <a:t>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C7F593D-2B92-5A40-84BC-3F3D67FA0C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</p:spPr>
        <p:txBody>
          <a:bodyPr rtlCol="0"/>
          <a:lstStyle/>
          <a:p>
            <a:pPr rtl="0"/>
            <a:r>
              <a:rPr lang="it-IT"/>
              <a:t>Relazione annuale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151D416-C020-1946-91EA-2A8F166E01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</p:spPr>
        <p:txBody>
          <a:bodyPr rtlCol="0"/>
          <a:lstStyle/>
          <a:p>
            <a:pPr rtl="0"/>
            <a:fld id="{0A4F2767-5A6E-4CE1-9466-60A9FD38B915}" type="datetime4">
              <a:rPr lang="it-IT" smtClean="0"/>
              <a:t>9 febbraio 2024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6310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7728DC-195E-4A4E-AEBA-5E0D1DB03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</p:spPr>
        <p:txBody>
          <a:bodyPr rtlCol="0"/>
          <a:lstStyle/>
          <a:p>
            <a:pPr rtl="0"/>
            <a:r>
              <a:rPr lang="it-IT"/>
              <a:t>Lavorare con Contoso è stato fantastico. </a:t>
            </a:r>
            <a:br>
              <a:rPr lang="it-IT"/>
            </a:br>
            <a:r>
              <a:rPr lang="it-IT"/>
              <a:t>Filippa era la mia rappresentante e ha anticipato ogni mia esigenza, lavorando diligentemente alla soluzione del problema.</a:t>
            </a:r>
            <a:br>
              <a:rPr lang="it-IT"/>
            </a:b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6035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01EB1D7F-284F-6F46-99FA-EBB8ED69D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</p:spPr>
        <p:txBody>
          <a:bodyPr rtlCol="0"/>
          <a:lstStyle/>
          <a:p>
            <a:pPr rtl="0"/>
            <a:r>
              <a:rPr lang="it-IT" dirty="0"/>
              <a:t>Il nostro team</a:t>
            </a:r>
          </a:p>
        </p:txBody>
      </p:sp>
      <p:pic>
        <p:nvPicPr>
          <p:cNvPr id="37" name="Segnaposto immagine 36" descr="Ritratto di un membro del team">
            <a:extLst>
              <a:ext uri="{FF2B5EF4-FFF2-40B4-BE49-F238E27FC236}">
                <a16:creationId xmlns:a16="http://schemas.microsoft.com/office/drawing/2014/main" id="{A6DA57CA-945B-4A0F-8110-3C4D57993698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4268" y="2572883"/>
            <a:ext cx="2118245" cy="2037217"/>
          </a:xfrm>
        </p:spPr>
      </p:pic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EA1E2644-1BD8-DB4D-B01F-F617AABF793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500" y="4986745"/>
            <a:ext cx="2133600" cy="205837"/>
          </a:xfrm>
        </p:spPr>
        <p:txBody>
          <a:bodyPr rtlCol="0"/>
          <a:lstStyle/>
          <a:p>
            <a:pPr rtl="0"/>
            <a:r>
              <a:rPr lang="it-IT"/>
              <a:t>Anna</a:t>
            </a:r>
          </a:p>
          <a:p>
            <a:pPr rtl="0"/>
            <a:endParaRPr lang="it-IT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642AB8A-80CA-C941-A861-E9F7C174A1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5393169"/>
            <a:ext cx="2133600" cy="369332"/>
          </a:xfrm>
        </p:spPr>
        <p:txBody>
          <a:bodyPr rtlCol="0"/>
          <a:lstStyle/>
          <a:p>
            <a:pPr rtl="0"/>
            <a:r>
              <a:rPr lang="it-IT"/>
              <a:t>CEO</a:t>
            </a:r>
          </a:p>
        </p:txBody>
      </p:sp>
      <p:pic>
        <p:nvPicPr>
          <p:cNvPr id="19" name="Segnaposto immagine 13" descr="Ritratto di un membro del team">
            <a:extLst>
              <a:ext uri="{FF2B5EF4-FFF2-40B4-BE49-F238E27FC236}">
                <a16:creationId xmlns:a16="http://schemas.microsoft.com/office/drawing/2014/main" id="{EF9CA003-7E17-ED41-92AE-D8D98C0825A7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58280" y="2572883"/>
            <a:ext cx="2118245" cy="2037217"/>
          </a:xfrm>
        </p:spPr>
      </p:pic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AF43A531-88E8-744E-9BB5-FD05029B1D2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4986745"/>
            <a:ext cx="2128157" cy="205837"/>
          </a:xfrm>
        </p:spPr>
        <p:txBody>
          <a:bodyPr rtlCol="0"/>
          <a:lstStyle/>
          <a:p>
            <a:pPr rtl="0"/>
            <a:r>
              <a:rPr lang="it-IT"/>
              <a:t>Larissa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3590C1A1-4321-EC41-8248-D3B566DD51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63042" y="5393169"/>
            <a:ext cx="2128157" cy="369332"/>
          </a:xfrm>
        </p:spPr>
        <p:txBody>
          <a:bodyPr rtlCol="0"/>
          <a:lstStyle/>
          <a:p>
            <a:pPr rtl="0"/>
            <a:r>
              <a:rPr lang="it-IT"/>
              <a:t>CFO</a:t>
            </a:r>
          </a:p>
        </p:txBody>
      </p:sp>
      <p:pic>
        <p:nvPicPr>
          <p:cNvPr id="41" name="Segnaposto immagine 40" descr="Ritratto di un membro del team">
            <a:extLst>
              <a:ext uri="{FF2B5EF4-FFF2-40B4-BE49-F238E27FC236}">
                <a16:creationId xmlns:a16="http://schemas.microsoft.com/office/drawing/2014/main" id="{74EB486D-4A8D-4B29-8FD0-B96906E3E283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62292" y="2572883"/>
            <a:ext cx="2118245" cy="2037217"/>
          </a:xfrm>
        </p:spPr>
      </p:pic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1DF7B21D-37D3-8344-AC78-C169C79D3D2A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367054" y="4986745"/>
            <a:ext cx="2129245" cy="205837"/>
          </a:xfrm>
        </p:spPr>
        <p:txBody>
          <a:bodyPr rtlCol="0"/>
          <a:lstStyle/>
          <a:p>
            <a:pPr rtl="0"/>
            <a:r>
              <a:rPr lang="it-IT"/>
              <a:t>Gerolamo</a:t>
            </a:r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2581095F-0795-744B-A3E7-94DFB3CBF33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67054" y="5393169"/>
            <a:ext cx="2129245" cy="369332"/>
          </a:xfrm>
        </p:spPr>
        <p:txBody>
          <a:bodyPr rtlCol="0"/>
          <a:lstStyle/>
          <a:p>
            <a:pPr rtl="0"/>
            <a:r>
              <a:rPr lang="it-IT"/>
              <a:t>COO</a:t>
            </a:r>
          </a:p>
        </p:txBody>
      </p:sp>
      <p:pic>
        <p:nvPicPr>
          <p:cNvPr id="21" name="Segnaposto immagine 18" descr="Ritratto di un membro del team">
            <a:extLst>
              <a:ext uri="{FF2B5EF4-FFF2-40B4-BE49-F238E27FC236}">
                <a16:creationId xmlns:a16="http://schemas.microsoft.com/office/drawing/2014/main" id="{17C96991-59CF-8142-BA51-B8B56EE23D65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12023" y="2572883"/>
            <a:ext cx="2118245" cy="2037217"/>
          </a:xfrm>
        </p:spPr>
      </p:pic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70695B8F-A3CD-4845-8150-758480179C2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0254" y="4986745"/>
            <a:ext cx="2129245" cy="205837"/>
          </a:xfrm>
        </p:spPr>
        <p:txBody>
          <a:bodyPr rtlCol="0"/>
          <a:lstStyle/>
          <a:p>
            <a:pPr rtl="0"/>
            <a:r>
              <a:rPr lang="it-IT"/>
              <a:t>Federico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69B26C61-D5D7-CC42-848C-158367DB821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110254" y="5393169"/>
            <a:ext cx="2129245" cy="369332"/>
          </a:xfrm>
        </p:spPr>
        <p:txBody>
          <a:bodyPr rtlCol="0"/>
          <a:lstStyle/>
          <a:p>
            <a:pPr rtl="0"/>
            <a:r>
              <a:rPr lang="it-IT"/>
              <a:t>CTO</a:t>
            </a:r>
          </a:p>
        </p:txBody>
      </p:sp>
      <p:sp>
        <p:nvSpPr>
          <p:cNvPr id="17" name="Segnaposto numero diapositiva 16">
            <a:extLst>
              <a:ext uri="{FF2B5EF4-FFF2-40B4-BE49-F238E27FC236}">
                <a16:creationId xmlns:a16="http://schemas.microsoft.com/office/drawing/2014/main" id="{32DA2B67-BDBB-C945-988B-6C0D86F697CE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rtl="0"/>
            <a:fld id="{294A09A9-5501-47C1-A89A-A340965A2BE2}" type="slidenum">
              <a:rPr lang="it-IT" smtClean="0"/>
              <a:pPr rtl="0"/>
              <a:t>27</a:t>
            </a:fld>
            <a:endParaRPr lang="it-IT"/>
          </a:p>
        </p:txBody>
      </p:sp>
      <p:sp>
        <p:nvSpPr>
          <p:cNvPr id="16" name="Segnaposto piè di pagina 15">
            <a:extLst>
              <a:ext uri="{FF2B5EF4-FFF2-40B4-BE49-F238E27FC236}">
                <a16:creationId xmlns:a16="http://schemas.microsoft.com/office/drawing/2014/main" id="{1EAEE347-BDD8-5349-BB37-C8938BFCFF4C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1494790" y="6332220"/>
            <a:ext cx="1497330" cy="247651"/>
          </a:xfrm>
        </p:spPr>
        <p:txBody>
          <a:bodyPr rtlCol="0"/>
          <a:lstStyle/>
          <a:p>
            <a:pPr rtl="0"/>
            <a:r>
              <a:rPr lang="it-IT"/>
              <a:t>Relazione annuale</a:t>
            </a:r>
          </a:p>
        </p:txBody>
      </p:sp>
      <p:sp>
        <p:nvSpPr>
          <p:cNvPr id="15" name="Segnaposto data 14">
            <a:extLst>
              <a:ext uri="{FF2B5EF4-FFF2-40B4-BE49-F238E27FC236}">
                <a16:creationId xmlns:a16="http://schemas.microsoft.com/office/drawing/2014/main" id="{B160BE06-EC01-1145-BF3B-C02AC24955C4}"/>
              </a:ext>
            </a:extLst>
          </p:cNvPr>
          <p:cNvSpPr>
            <a:spLocks noGrp="1"/>
          </p:cNvSpPr>
          <p:nvPr>
            <p:ph type="dt" sz="half" idx="32"/>
          </p:nvPr>
        </p:nvSpPr>
        <p:spPr>
          <a:xfrm>
            <a:off x="2992120" y="6332220"/>
            <a:ext cx="1313180" cy="247651"/>
          </a:xfrm>
        </p:spPr>
        <p:txBody>
          <a:bodyPr rtlCol="0"/>
          <a:lstStyle/>
          <a:p>
            <a:pPr rtl="0"/>
            <a:fld id="{02F484EB-7C75-4C92-BF6F-0EA6345DD9AE}" type="datetime4">
              <a:rPr lang="it-IT" smtClean="0"/>
              <a:t>9 febbraio 2024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8845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319620-6CCC-A34D-9D45-D6B57F800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6400604" cy="610863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Sequenza temporale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6655189-E7B2-3A4A-99EE-997592791F7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96955" y="2568686"/>
            <a:ext cx="2508926" cy="205837"/>
          </a:xfrm>
        </p:spPr>
        <p:txBody>
          <a:bodyPr rtlCol="0"/>
          <a:lstStyle/>
          <a:p>
            <a:pPr rtl="0"/>
            <a:r>
              <a:rPr lang="it-IT"/>
              <a:t>T1 Luglio - Settembre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873C602-BA59-1744-B258-B489E00A3E1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96955" y="2934856"/>
            <a:ext cx="2133600" cy="819202"/>
          </a:xfrm>
        </p:spPr>
        <p:txBody>
          <a:bodyPr rtlCol="0"/>
          <a:lstStyle/>
          <a:p>
            <a:pPr rt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consectetuer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</a:t>
            </a:r>
            <a:r>
              <a:rPr lang="it-IT" dirty="0" err="1"/>
              <a:t>diam</a:t>
            </a:r>
            <a:r>
              <a:rPr lang="it-IT" dirty="0"/>
              <a:t> </a:t>
            </a:r>
            <a:r>
              <a:rPr lang="it-IT" dirty="0" err="1"/>
              <a:t>nonummy</a:t>
            </a:r>
            <a:r>
              <a:rPr lang="it-IT" dirty="0"/>
              <a:t> </a:t>
            </a:r>
            <a:r>
              <a:rPr lang="it-IT" dirty="0" err="1"/>
              <a:t>nibh</a:t>
            </a:r>
            <a:r>
              <a:rPr lang="it-IT" dirty="0"/>
              <a:t>.</a:t>
            </a:r>
          </a:p>
          <a:p>
            <a:pPr rtl="0"/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8D4284CF-DF13-E947-ADA5-0FD9AAC03C2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897798" y="4701908"/>
            <a:ext cx="2931369" cy="205837"/>
          </a:xfrm>
        </p:spPr>
        <p:txBody>
          <a:bodyPr rtlCol="0"/>
          <a:lstStyle/>
          <a:p>
            <a:pPr rtl="0"/>
            <a:r>
              <a:rPr lang="it-IT"/>
              <a:t>T2 Ottobre -Dicembre	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A4FEC49-A0F0-FB4E-9A87-B2EF113647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97799" y="5087328"/>
            <a:ext cx="2133600" cy="819202"/>
          </a:xfrm>
        </p:spPr>
        <p:txBody>
          <a:bodyPr rtlCol="0"/>
          <a:lstStyle/>
          <a:p>
            <a:pPr rtl="0"/>
            <a:r>
              <a:rPr lang="it-IT"/>
              <a:t>Lorem ipsum dolor sit amet, consectetuer adipiscing elit, sed diam nonummy nibh.</a:t>
            </a:r>
          </a:p>
          <a:p>
            <a:pPr rtl="0"/>
            <a:endParaRPr lang="it-IT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9C396C20-F6DF-C940-BE16-6E008BFF9CB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438143" y="2568686"/>
            <a:ext cx="2133600" cy="205837"/>
          </a:xfrm>
        </p:spPr>
        <p:txBody>
          <a:bodyPr rtlCol="0"/>
          <a:lstStyle/>
          <a:p>
            <a:pPr rtl="0"/>
            <a:r>
              <a:rPr lang="it-IT"/>
              <a:t>T3 Gennaio - Marzo	</a:t>
            </a:r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55F2A68F-70C1-7F46-9A1C-586701744F5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438143" y="2934856"/>
            <a:ext cx="2133600" cy="819202"/>
          </a:xfrm>
        </p:spPr>
        <p:txBody>
          <a:bodyPr rtlCol="0"/>
          <a:lstStyle/>
          <a:p>
            <a:pPr rtl="0"/>
            <a:r>
              <a:rPr lang="it-IT"/>
              <a:t>Lorem ipsum dolor sit amet, consectetuer adipiscing elit, sed diam nonummy nibh.</a:t>
            </a:r>
          </a:p>
          <a:p>
            <a:pPr rtl="0"/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58554997-3B04-634C-A36E-69B03113315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001711" y="4701908"/>
            <a:ext cx="2133600" cy="205837"/>
          </a:xfrm>
        </p:spPr>
        <p:txBody>
          <a:bodyPr rtlCol="0"/>
          <a:lstStyle/>
          <a:p>
            <a:pPr rtl="0"/>
            <a:r>
              <a:rPr lang="it-IT"/>
              <a:t>T4 Aprile - Giugno	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4E355B93-F7B4-8649-8BBF-819B529D7EC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001711" y="5087328"/>
            <a:ext cx="2133600" cy="819202"/>
          </a:xfrm>
        </p:spPr>
        <p:txBody>
          <a:bodyPr rtlCol="0"/>
          <a:lstStyle/>
          <a:p>
            <a:pPr rtl="0"/>
            <a:r>
              <a:rPr lang="it-IT"/>
              <a:t>Lorem ipsum dolor sit amet, consectetuer adipiscing elit, sed diam nonummy nibh.</a:t>
            </a:r>
          </a:p>
          <a:p>
            <a:pPr rtl="0"/>
            <a:endParaRPr lang="it-IT"/>
          </a:p>
        </p:txBody>
      </p:sp>
      <p:sp>
        <p:nvSpPr>
          <p:cNvPr id="13" name="Segnaposto numero diapositiva 12">
            <a:extLst>
              <a:ext uri="{FF2B5EF4-FFF2-40B4-BE49-F238E27FC236}">
                <a16:creationId xmlns:a16="http://schemas.microsoft.com/office/drawing/2014/main" id="{B2B0E625-26CC-9744-9B92-56905E797B65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rtl="0"/>
            <a:fld id="{294A09A9-5501-47C1-A89A-A340965A2BE2}" type="slidenum">
              <a:rPr lang="it-IT" smtClean="0"/>
              <a:pPr rtl="0"/>
              <a:t>28</a:t>
            </a:fld>
            <a:endParaRPr lang="it-IT"/>
          </a:p>
        </p:txBody>
      </p:sp>
      <p:sp>
        <p:nvSpPr>
          <p:cNvPr id="12" name="Segnaposto piè di pagina 11">
            <a:extLst>
              <a:ext uri="{FF2B5EF4-FFF2-40B4-BE49-F238E27FC236}">
                <a16:creationId xmlns:a16="http://schemas.microsoft.com/office/drawing/2014/main" id="{6F29C953-E914-EE4E-B001-1E1EAD7BFD8A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>
          <a:xfrm>
            <a:off x="1494790" y="6332220"/>
            <a:ext cx="1497330" cy="247651"/>
          </a:xfrm>
        </p:spPr>
        <p:txBody>
          <a:bodyPr rtlCol="0"/>
          <a:lstStyle/>
          <a:p>
            <a:pPr rtl="0"/>
            <a:r>
              <a:rPr lang="it-IT"/>
              <a:t>Relazione annuale</a:t>
            </a:r>
          </a:p>
        </p:txBody>
      </p:sp>
      <p:sp>
        <p:nvSpPr>
          <p:cNvPr id="11" name="Segnaposto data 10">
            <a:extLst>
              <a:ext uri="{FF2B5EF4-FFF2-40B4-BE49-F238E27FC236}">
                <a16:creationId xmlns:a16="http://schemas.microsoft.com/office/drawing/2014/main" id="{188C120B-6FFA-9C42-80DF-9F19DE9503F4}"/>
              </a:ext>
            </a:extLst>
          </p:cNvPr>
          <p:cNvSpPr>
            <a:spLocks noGrp="1"/>
          </p:cNvSpPr>
          <p:nvPr>
            <p:ph type="dt" sz="half" idx="36"/>
          </p:nvPr>
        </p:nvSpPr>
        <p:spPr>
          <a:xfrm>
            <a:off x="2992120" y="6332220"/>
            <a:ext cx="1313180" cy="247651"/>
          </a:xfrm>
        </p:spPr>
        <p:txBody>
          <a:bodyPr rtlCol="0"/>
          <a:lstStyle/>
          <a:p>
            <a:pPr rtl="0"/>
            <a:fld id="{6485A693-B538-4016-B2AD-9C857E455526}" type="datetime4">
              <a:rPr lang="it-IT" smtClean="0"/>
              <a:t>9 febbraio 2024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09101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8F0FA04-6227-9040-92A6-9514A59B8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Obiettivi per il T1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CD657E5-4675-E84E-840E-4F6D4868C5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it-IT"/>
              <a:t>Priorità aziendali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0B4B9306-DDC0-AD4F-A9C2-739C6AEB01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86446"/>
            <a:ext cx="4827178" cy="1942138"/>
          </a:xfrm>
        </p:spPr>
        <p:txBody>
          <a:bodyPr rtlCol="0"/>
          <a:lstStyle/>
          <a:p>
            <a:pPr rtl="0"/>
            <a:r>
              <a:rPr lang="it-IT" dirty="0"/>
              <a:t>Aumentare la soddisfazione dei clienti del 2%</a:t>
            </a:r>
          </a:p>
          <a:p>
            <a:pPr rtl="0"/>
            <a:r>
              <a:rPr lang="it-IT" dirty="0"/>
              <a:t>Mantenere la crescita</a:t>
            </a:r>
          </a:p>
          <a:p>
            <a:pPr rtl="0"/>
            <a:r>
              <a:rPr lang="it-IT" dirty="0"/>
              <a:t>Diversificare gli investimenti nel settore 2</a:t>
            </a:r>
          </a:p>
          <a:p>
            <a:pPr rtl="0"/>
            <a:r>
              <a:rPr lang="it-IT" dirty="0"/>
              <a:t>Iniziativa di partnership con organizzazioni di terze parti</a:t>
            </a:r>
          </a:p>
          <a:p>
            <a:pPr marL="0" indent="0" rtl="0">
              <a:buNone/>
            </a:pPr>
            <a:endParaRPr lang="it-IT" dirty="0"/>
          </a:p>
          <a:p>
            <a:pPr rtl="0"/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AF03CC0-7DA0-ED4F-B612-580E138D588A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 rtlCol="0"/>
          <a:lstStyle/>
          <a:p>
            <a:pPr rtl="0"/>
            <a:r>
              <a:rPr lang="it-IT"/>
              <a:t>Opportunità per i dipendenti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7D8EEE0-6E1C-9F47-936F-25FCC2FC368C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62700" y="2799146"/>
            <a:ext cx="5013754" cy="1942138"/>
          </a:xfrm>
        </p:spPr>
        <p:txBody>
          <a:bodyPr rtlCol="0"/>
          <a:lstStyle/>
          <a:p>
            <a:pPr rtl="0"/>
            <a:r>
              <a:rPr lang="it-IT" dirty="0"/>
              <a:t>Festeggiamento della fine dell'anno fiscale il 15 luglio </a:t>
            </a:r>
          </a:p>
          <a:p>
            <a:pPr rtl="0"/>
            <a:r>
              <a:rPr lang="it-IT" dirty="0"/>
              <a:t>Giornata di formazione dei dipendenti il 14 agosto </a:t>
            </a:r>
          </a:p>
          <a:p>
            <a:pPr rtl="0"/>
            <a:r>
              <a:rPr lang="it-IT" dirty="0"/>
              <a:t>Lezione yoga per i dipendenti il 3 settembre </a:t>
            </a:r>
          </a:p>
          <a:p>
            <a:pPr rtl="0"/>
            <a:r>
              <a:rPr lang="it-IT" dirty="0"/>
              <a:t>Serie di seminari a partire dal 10 settembre </a:t>
            </a:r>
          </a:p>
          <a:p>
            <a:pPr marL="0" indent="0" rtl="0">
              <a:buNone/>
            </a:pPr>
            <a:endParaRPr lang="it-IT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9A5802D8-6C81-6C4F-97CF-C1F2344EE89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algn="l" rtl="0"/>
            <a:fld id="{294A09A9-5501-47C1-A89A-A340965A2BE2}" type="slidenum">
              <a:rPr lang="it-IT" smtClean="0"/>
              <a:pPr algn="l" rtl="0"/>
              <a:t>29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2A659727-BBB9-9B49-BCA1-694F74F717C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494790" y="6332220"/>
            <a:ext cx="1497330" cy="247651"/>
          </a:xfrm>
        </p:spPr>
        <p:txBody>
          <a:bodyPr rtlCol="0"/>
          <a:lstStyle/>
          <a:p>
            <a:pPr rtl="0"/>
            <a:r>
              <a:rPr lang="it-IT"/>
              <a:t>Relazione annuale</a:t>
            </a:r>
            <a:endParaRPr lang="it-IT" sz="1100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9E44123-0AF5-4A4C-B0C7-BB7409DE8161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2992120" y="6332220"/>
            <a:ext cx="1313180" cy="247651"/>
          </a:xfrm>
        </p:spPr>
        <p:txBody>
          <a:bodyPr rtlCol="0"/>
          <a:lstStyle/>
          <a:p>
            <a:pPr rtl="0"/>
            <a:fld id="{716013CD-BB09-48C5-9D54-AFC6DFBDB414}" type="datetime4">
              <a:rPr lang="it-IT" sz="1100" smtClean="0"/>
              <a:t>9 febbraio 2024</a:t>
            </a:fld>
            <a:endParaRPr lang="it-IT" sz="1100"/>
          </a:p>
        </p:txBody>
      </p:sp>
    </p:spTree>
    <p:extLst>
      <p:ext uri="{BB962C8B-B14F-4D97-AF65-F5344CB8AC3E}">
        <p14:creationId xmlns:p14="http://schemas.microsoft.com/office/powerpoint/2010/main" val="767675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F1E3DC-EB39-CCA4-51E9-56CB5E8D9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5131977" cy="610863"/>
          </a:xfrm>
        </p:spPr>
        <p:txBody>
          <a:bodyPr>
            <a:normAutofit fontScale="90000"/>
          </a:bodyPr>
          <a:lstStyle/>
          <a:p>
            <a:r>
              <a:rPr lang="it-IT" dirty="0"/>
              <a:t>Goals of the software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C154FB2-2041-664F-750B-7B9270459DD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it-IT" noProof="0" smtClean="0"/>
              <a:pPr rtl="0"/>
              <a:t>3</a:t>
            </a:fld>
            <a:endParaRPr lang="it-IT" noProof="0">
              <a:latin typeface="+mn-lt"/>
            </a:endParaRP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56E6509-5912-222C-3823-E2E3FB620EA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/>
              <a:t>15 February 2024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F047919-79B7-482E-7ABB-B5E33459CF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CKB Platform</a:t>
            </a:r>
            <a:endParaRPr lang="it-IT" dirty="0"/>
          </a:p>
        </p:txBody>
      </p:sp>
      <p:graphicFrame>
        <p:nvGraphicFramePr>
          <p:cNvPr id="8" name="Segnaposto tabella 6">
            <a:extLst>
              <a:ext uri="{FF2B5EF4-FFF2-40B4-BE49-F238E27FC236}">
                <a16:creationId xmlns:a16="http://schemas.microsoft.com/office/drawing/2014/main" id="{6AF111BF-5E83-B065-8DAF-F2A74CE6C996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831896915"/>
              </p:ext>
            </p:extLst>
          </p:nvPr>
        </p:nvGraphicFramePr>
        <p:xfrm>
          <a:off x="952500" y="2209800"/>
          <a:ext cx="10287000" cy="3205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1278">
                  <a:extLst>
                    <a:ext uri="{9D8B030D-6E8A-4147-A177-3AD203B41FA5}">
                      <a16:colId xmlns:a16="http://schemas.microsoft.com/office/drawing/2014/main" val="688786152"/>
                    </a:ext>
                  </a:extLst>
                </a:gridCol>
                <a:gridCol w="9075722">
                  <a:extLst>
                    <a:ext uri="{9D8B030D-6E8A-4147-A177-3AD203B41FA5}">
                      <a16:colId xmlns:a16="http://schemas.microsoft.com/office/drawing/2014/main" val="9935875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Description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105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G1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Educators can create tournaments that involve coding battles to challenge</a:t>
                      </a:r>
                    </a:p>
                    <a:p>
                      <a:r>
                        <a:rPr lang="en-US" dirty="0"/>
                        <a:t>students.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13993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G2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Provides educators with the ability to track student software development</a:t>
                      </a:r>
                    </a:p>
                    <a:p>
                      <a:r>
                        <a:rPr lang="it-IT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knowledge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0725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G3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Students can improve their software development skills by taking part in</a:t>
                      </a:r>
                    </a:p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coding tournaments and battles where they must write programs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9420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G4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Coding battles enable students to enhance their soft skills, such as communication,</a:t>
                      </a:r>
                    </a:p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collaboration, and time management, by creating teams and</a:t>
                      </a:r>
                    </a:p>
                    <a:p>
                      <a:r>
                        <a:rPr lang="it-IT" sz="1800" b="0" i="0" u="none" strike="noStrike" kern="1200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collaborating</a:t>
                      </a:r>
                      <a:r>
                        <a:rPr lang="it-IT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with the </a:t>
                      </a:r>
                      <a:r>
                        <a:rPr lang="it-IT" sz="1800" b="0" i="0" u="none" strike="noStrike" kern="1200" baseline="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members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11467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3301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8026B5-2F88-BA48-A996-4A13FDFAA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Obiettivi per il T2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5ABDF8F-0AD5-5C43-9EF3-8679B9897E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it-IT"/>
              <a:t>Priorità aziendali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782A119-28D1-B54D-A879-A0DDEC2966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0" y="2786446"/>
            <a:ext cx="3036477" cy="1942138"/>
          </a:xfrm>
        </p:spPr>
        <p:txBody>
          <a:bodyPr rtlCol="0"/>
          <a:lstStyle/>
          <a:p>
            <a:pPr rtl="0"/>
            <a:r>
              <a:rPr lang="it-IT"/>
              <a:t>Aumentare la soddisfazione dei clienti del 2%</a:t>
            </a:r>
          </a:p>
          <a:p>
            <a:pPr rtl="0"/>
            <a:r>
              <a:rPr lang="it-IT"/>
              <a:t>Mantenere la crescita</a:t>
            </a:r>
          </a:p>
          <a:p>
            <a:pPr marL="0" indent="0" rtl="0">
              <a:buNone/>
            </a:pPr>
            <a:endParaRPr lang="it-IT"/>
          </a:p>
          <a:p>
            <a:pPr rtl="0"/>
            <a:endParaRPr lang="it-IT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55E5840-ED0D-0349-88F3-4E90A0094985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 rtlCol="0"/>
          <a:lstStyle/>
          <a:p>
            <a:pPr rtl="0"/>
            <a:r>
              <a:rPr lang="it-IT"/>
              <a:t>Altre priorità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34801285-85FB-FD43-9631-322998389AF0}"/>
              </a:ext>
            </a:extLst>
          </p:cNvPr>
          <p:cNvSpPr>
            <a:spLocks noGrp="1"/>
          </p:cNvSpPr>
          <p:nvPr>
            <p:ph sz="half" idx="11"/>
          </p:nvPr>
        </p:nvSpPr>
        <p:spPr/>
        <p:txBody>
          <a:bodyPr rtlCol="0"/>
          <a:lstStyle/>
          <a:p>
            <a:pPr rtl="0"/>
            <a:r>
              <a:rPr lang="it-IT" dirty="0"/>
              <a:t>Ridurre il numero di rotazioni </a:t>
            </a:r>
            <a:br>
              <a:rPr lang="it-IT" dirty="0"/>
            </a:br>
            <a:r>
              <a:rPr lang="it-IT" dirty="0"/>
              <a:t>di almeno 2</a:t>
            </a:r>
          </a:p>
          <a:p>
            <a:pPr rtl="0"/>
            <a:r>
              <a:rPr lang="it-IT" dirty="0"/>
              <a:t>Verificare che i costi di sviluppo rimangano all'interno del budget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8820E658-15B8-6C4B-A736-3D894774670E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 rtlCol="0"/>
          <a:lstStyle/>
          <a:p>
            <a:pPr rtl="0"/>
            <a:r>
              <a:rPr lang="it-IT"/>
              <a:t>Opportunità per i dipendenti</a:t>
            </a:r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7F52F621-1B1F-5E49-939F-12BD1A0FD522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 rtlCol="0">
            <a:normAutofit lnSpcReduction="10000"/>
          </a:bodyPr>
          <a:lstStyle/>
          <a:p>
            <a:pPr rtl="0"/>
            <a:r>
              <a:rPr lang="it-IT"/>
              <a:t>Inizio dei tirocinanti</a:t>
            </a:r>
          </a:p>
          <a:p>
            <a:pPr rtl="0"/>
            <a:r>
              <a:rPr lang="it-IT"/>
              <a:t>Campionati ricreativi al coperto</a:t>
            </a:r>
          </a:p>
          <a:p>
            <a:pPr rtl="0"/>
            <a:r>
              <a:rPr lang="it-IT"/>
              <a:t>Tornei di scacchi</a:t>
            </a:r>
          </a:p>
          <a:p>
            <a:pPr rtl="0"/>
            <a:r>
              <a:rPr lang="it-IT"/>
              <a:t>Festa per guardare insieme la partita</a:t>
            </a:r>
          </a:p>
          <a:p>
            <a:pPr rtl="0"/>
            <a:r>
              <a:rPr lang="it-IT"/>
              <a:t>Raccolta alimentare</a:t>
            </a:r>
          </a:p>
          <a:p>
            <a:pPr marL="0" indent="0" rtl="0">
              <a:buNone/>
            </a:pPr>
            <a:endParaRPr lang="it-IT"/>
          </a:p>
          <a:p>
            <a:pPr marL="0" indent="0" rtl="0">
              <a:buNone/>
            </a:pPr>
            <a:endParaRPr lang="it-IT"/>
          </a:p>
          <a:p>
            <a:pPr rtl="0"/>
            <a:endParaRPr lang="it-IT"/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8B50C3FA-D20D-3049-9C7F-6F37D4E022C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algn="l" rtl="0"/>
            <a:fld id="{294A09A9-5501-47C1-A89A-A340965A2BE2}" type="slidenum">
              <a:rPr lang="it-IT" smtClean="0"/>
              <a:pPr algn="l" rtl="0"/>
              <a:t>30</a:t>
            </a:fld>
            <a:endParaRPr lang="it-IT"/>
          </a:p>
        </p:txBody>
      </p:sp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56278D20-060E-1942-9A72-E600C02A820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494790" y="6332220"/>
            <a:ext cx="1497330" cy="247651"/>
          </a:xfrm>
        </p:spPr>
        <p:txBody>
          <a:bodyPr rtlCol="0"/>
          <a:lstStyle/>
          <a:p>
            <a:pPr rtl="0"/>
            <a:r>
              <a:rPr lang="it-IT"/>
              <a:t>Relazione annuale</a:t>
            </a:r>
            <a:endParaRPr lang="it-IT" sz="1100"/>
          </a:p>
        </p:txBody>
      </p:sp>
      <p:sp>
        <p:nvSpPr>
          <p:cNvPr id="9" name="Segnaposto data 8">
            <a:extLst>
              <a:ext uri="{FF2B5EF4-FFF2-40B4-BE49-F238E27FC236}">
                <a16:creationId xmlns:a16="http://schemas.microsoft.com/office/drawing/2014/main" id="{AFD06229-BFA1-7D4D-B1E0-0A9F7FBF1F7E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2992120" y="6332220"/>
            <a:ext cx="1313180" cy="247651"/>
          </a:xfrm>
        </p:spPr>
        <p:txBody>
          <a:bodyPr rtlCol="0"/>
          <a:lstStyle/>
          <a:p>
            <a:pPr rtl="0"/>
            <a:fld id="{6FA8A17B-5266-4DF8-A231-E5939ACD3554}" type="datetime4">
              <a:rPr lang="it-IT" sz="1100" smtClean="0"/>
              <a:t>9 febbraio 2024</a:t>
            </a:fld>
            <a:endParaRPr lang="it-IT" sz="1100"/>
          </a:p>
        </p:txBody>
      </p:sp>
    </p:spTree>
    <p:extLst>
      <p:ext uri="{BB962C8B-B14F-4D97-AF65-F5344CB8AC3E}">
        <p14:creationId xmlns:p14="http://schemas.microsoft.com/office/powerpoint/2010/main" val="495483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C122DF8-59D4-D94D-8ED9-F2F319899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Riepilogo</a:t>
            </a:r>
          </a:p>
        </p:txBody>
      </p:sp>
      <p:sp>
        <p:nvSpPr>
          <p:cNvPr id="45" name="Segnaposto testo 44">
            <a:extLst>
              <a:ext uri="{FF2B5EF4-FFF2-40B4-BE49-F238E27FC236}">
                <a16:creationId xmlns:a16="http://schemas.microsoft.com/office/drawing/2014/main" id="{803A1E73-C790-447A-974F-B3ADB50149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it-IT"/>
              <a:t>La nostra azienda procede spedita</a:t>
            </a:r>
          </a:p>
        </p:txBody>
      </p:sp>
      <p:sp>
        <p:nvSpPr>
          <p:cNvPr id="44" name="Segnaposto testo 43">
            <a:extLst>
              <a:ext uri="{FF2B5EF4-FFF2-40B4-BE49-F238E27FC236}">
                <a16:creationId xmlns:a16="http://schemas.microsoft.com/office/drawing/2014/main" id="{906E4DF9-127F-4650-8BAA-2521A37885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/>
          <a:p>
            <a:pPr rtl="0"/>
            <a:r>
              <a:rPr lang="it-IT"/>
              <a:t>Nell'ultimo trimestre, i profitti sono aumentati del 3%</a:t>
            </a:r>
          </a:p>
        </p:txBody>
      </p:sp>
      <p:sp>
        <p:nvSpPr>
          <p:cNvPr id="47" name="Segnaposto testo 46">
            <a:extLst>
              <a:ext uri="{FF2B5EF4-FFF2-40B4-BE49-F238E27FC236}">
                <a16:creationId xmlns:a16="http://schemas.microsoft.com/office/drawing/2014/main" id="{DDA232CE-EB44-41DD-920C-AEDD5C33D2A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rtl="0"/>
            <a:r>
              <a:rPr lang="it-IT"/>
              <a:t>Ci stiamo dando da fare</a:t>
            </a:r>
          </a:p>
        </p:txBody>
      </p:sp>
      <p:sp>
        <p:nvSpPr>
          <p:cNvPr id="46" name="Segnaposto testo 45">
            <a:extLst>
              <a:ext uri="{FF2B5EF4-FFF2-40B4-BE49-F238E27FC236}">
                <a16:creationId xmlns:a16="http://schemas.microsoft.com/office/drawing/2014/main" id="{A09D80D2-95FB-43C6-96F8-7EF7737C28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it-IT"/>
              <a:t>Abbiamo terminato il progetto di consolidamento</a:t>
            </a:r>
          </a:p>
        </p:txBody>
      </p:sp>
      <p:sp>
        <p:nvSpPr>
          <p:cNvPr id="49" name="Segnaposto testo 48">
            <a:extLst>
              <a:ext uri="{FF2B5EF4-FFF2-40B4-BE49-F238E27FC236}">
                <a16:creationId xmlns:a16="http://schemas.microsoft.com/office/drawing/2014/main" id="{ED796758-F31D-4250-A439-D6DE9523C8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it-IT"/>
              <a:t>Rispettiamo gli impegni con i clienti</a:t>
            </a:r>
          </a:p>
        </p:txBody>
      </p:sp>
      <p:sp>
        <p:nvSpPr>
          <p:cNvPr id="48" name="Segnaposto testo 47">
            <a:extLst>
              <a:ext uri="{FF2B5EF4-FFF2-40B4-BE49-F238E27FC236}">
                <a16:creationId xmlns:a16="http://schemas.microsoft.com/office/drawing/2014/main" id="{CEBFC0C0-C506-47F0-AE21-8A46DB86644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it-IT"/>
              <a:t>L'anno scorso abbiamo assistito migliaia di clienti e</a:t>
            </a:r>
          </a:p>
          <a:p>
            <a:pPr rtl="0"/>
            <a:r>
              <a:rPr lang="it-IT"/>
              <a:t>venduto 60.000 unità</a:t>
            </a:r>
          </a:p>
        </p:txBody>
      </p:sp>
      <p:sp>
        <p:nvSpPr>
          <p:cNvPr id="51" name="Segnaposto testo 50">
            <a:extLst>
              <a:ext uri="{FF2B5EF4-FFF2-40B4-BE49-F238E27FC236}">
                <a16:creationId xmlns:a16="http://schemas.microsoft.com/office/drawing/2014/main" id="{D582AC9C-B267-4C04-9E50-051DE433538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pPr rtl="0"/>
            <a:r>
              <a:rPr lang="it-IT"/>
              <a:t>I clienti ritornano</a:t>
            </a:r>
          </a:p>
        </p:txBody>
      </p:sp>
      <p:sp>
        <p:nvSpPr>
          <p:cNvPr id="50" name="Segnaposto testo 49">
            <a:extLst>
              <a:ext uri="{FF2B5EF4-FFF2-40B4-BE49-F238E27FC236}">
                <a16:creationId xmlns:a16="http://schemas.microsoft.com/office/drawing/2014/main" id="{C60A09F8-DA84-487F-81AC-337BE4A9F35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pPr rtl="0"/>
            <a:r>
              <a:rPr lang="it-IT"/>
              <a:t>Abbiamo aumentato la fidelizzazione del 4%</a:t>
            </a:r>
          </a:p>
        </p:txBody>
      </p:sp>
      <p:sp>
        <p:nvSpPr>
          <p:cNvPr id="53" name="Segnaposto testo 52">
            <a:extLst>
              <a:ext uri="{FF2B5EF4-FFF2-40B4-BE49-F238E27FC236}">
                <a16:creationId xmlns:a16="http://schemas.microsoft.com/office/drawing/2014/main" id="{A1B673DD-4FEC-4191-8446-77B89805FF2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/>
          <a:p>
            <a:pPr rtl="0"/>
            <a:r>
              <a:rPr lang="it-IT"/>
              <a:t>Siamo leader</a:t>
            </a:r>
          </a:p>
        </p:txBody>
      </p:sp>
      <p:sp>
        <p:nvSpPr>
          <p:cNvPr id="52" name="Segnaposto testo 51">
            <a:extLst>
              <a:ext uri="{FF2B5EF4-FFF2-40B4-BE49-F238E27FC236}">
                <a16:creationId xmlns:a16="http://schemas.microsoft.com/office/drawing/2014/main" id="{1E84004F-53E7-47E5-A493-1980475C42D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/>
          <a:lstStyle/>
          <a:p>
            <a:pPr rtl="0"/>
            <a:r>
              <a:rPr lang="it-IT"/>
              <a:t>Siamo tra le aziende principali in tutti i settori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B744071-0CE2-7746-9315-22EC28A0F46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71550" y="6332220"/>
            <a:ext cx="523240" cy="247651"/>
          </a:xfrm>
        </p:spPr>
        <p:txBody>
          <a:bodyPr rtlCol="0"/>
          <a:lstStyle/>
          <a:p>
            <a:pPr rtl="0"/>
            <a:fld id="{294A09A9-5501-47C1-A89A-A340965A2BE2}" type="slidenum">
              <a:rPr lang="it-IT" smtClean="0"/>
              <a:pPr rtl="0"/>
              <a:t>31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29E91F3-E1A0-DB4A-8CD8-D9D1AB0FFB40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1494790" y="6332220"/>
            <a:ext cx="1497330" cy="247651"/>
          </a:xfrm>
        </p:spPr>
        <p:txBody>
          <a:bodyPr rtlCol="0"/>
          <a:lstStyle/>
          <a:p>
            <a:pPr rtl="0"/>
            <a:r>
              <a:rPr lang="it-IT"/>
              <a:t>Relazione annuale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4D5B7634-ADBA-124F-B8CA-431F07F18D44}"/>
              </a:ext>
            </a:extLst>
          </p:cNvPr>
          <p:cNvSpPr>
            <a:spLocks noGrp="1"/>
          </p:cNvSpPr>
          <p:nvPr>
            <p:ph type="dt" sz="half" idx="21"/>
          </p:nvPr>
        </p:nvSpPr>
        <p:spPr>
          <a:xfrm>
            <a:off x="2992120" y="6332220"/>
            <a:ext cx="1313180" cy="247651"/>
          </a:xfrm>
        </p:spPr>
        <p:txBody>
          <a:bodyPr rtlCol="0"/>
          <a:lstStyle/>
          <a:p>
            <a:pPr rtl="0"/>
            <a:fld id="{A0829EB5-7920-4574-8D32-CEA0EB24B7CF}" type="datetime4">
              <a:rPr lang="it-IT" smtClean="0"/>
              <a:t>9 febbraio 2024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43842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Grazie</a:t>
            </a:r>
          </a:p>
        </p:txBody>
      </p:sp>
      <p:sp>
        <p:nvSpPr>
          <p:cNvPr id="11" name="Sottotitolo 10">
            <a:extLst>
              <a:ext uri="{FF2B5EF4-FFF2-40B4-BE49-F238E27FC236}">
                <a16:creationId xmlns:a16="http://schemas.microsoft.com/office/drawing/2014/main" id="{F0F25866-5DB1-334A-8037-692579FBDE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it-IT"/>
              <a:t>Grazie al vostro impegno e alla vostra spiccata etica professionale, sappiamo che il prossimo anno sarà ancora migliore dell'ultimo. </a:t>
            </a:r>
          </a:p>
          <a:p>
            <a:pPr rtl="0"/>
            <a:r>
              <a:rPr lang="it-IT"/>
              <a:t>Non vediamo l'ora di lavorare insieme. </a:t>
            </a:r>
          </a:p>
          <a:p>
            <a:pPr rtl="0"/>
            <a:endParaRPr lang="it-IT"/>
          </a:p>
        </p:txBody>
      </p:sp>
      <p:pic>
        <p:nvPicPr>
          <p:cNvPr id="13" name="Segnaposto immagine 12" descr="Ritratto di un membro del team">
            <a:extLst>
              <a:ext uri="{FF2B5EF4-FFF2-40B4-BE49-F238E27FC236}">
                <a16:creationId xmlns:a16="http://schemas.microsoft.com/office/drawing/2014/main" id="{EC944911-7CDD-41CC-A7F0-5B0CF85D545C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76767661-63CB-A645-82F2-3B860E338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/>
          <a:p>
            <a:pPr rtl="0"/>
            <a:r>
              <a:rPr lang="it-IT" b="1"/>
              <a:t>Contoso  </a:t>
            </a:r>
            <a:r>
              <a:rPr lang="it-IT"/>
              <a:t>  </a:t>
            </a:r>
          </a:p>
          <a:p>
            <a:pPr rtl="0"/>
            <a:r>
              <a:rPr lang="it-IT"/>
              <a:t>sales@contoso.com</a:t>
            </a:r>
          </a:p>
        </p:txBody>
      </p:sp>
    </p:spTree>
    <p:extLst>
      <p:ext uri="{BB962C8B-B14F-4D97-AF65-F5344CB8AC3E}">
        <p14:creationId xmlns:p14="http://schemas.microsoft.com/office/powerpoint/2010/main" val="2336677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1">
            <a:extLst>
              <a:ext uri="{FF2B5EF4-FFF2-40B4-BE49-F238E27FC236}">
                <a16:creationId xmlns:a16="http://schemas.microsoft.com/office/drawing/2014/main" id="{5ECF3684-683B-B796-4301-E15148B4A2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8633AE58-9331-CA63-AFC4-36AD48461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DONT KNOW WHAT TO SAY ABOUT BOUNDARIES</a:t>
            </a:r>
          </a:p>
        </p:txBody>
      </p:sp>
    </p:spTree>
    <p:extLst>
      <p:ext uri="{BB962C8B-B14F-4D97-AF65-F5344CB8AC3E}">
        <p14:creationId xmlns:p14="http://schemas.microsoft.com/office/powerpoint/2010/main" val="3992210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007538-F18D-177D-843F-EC592BE90B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AA35FC-0B52-E794-1323-3B9E0AA77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5131977" cy="610863"/>
          </a:xfrm>
        </p:spPr>
        <p:txBody>
          <a:bodyPr>
            <a:normAutofit fontScale="90000"/>
          </a:bodyPr>
          <a:lstStyle/>
          <a:p>
            <a:r>
              <a:rPr lang="it-IT" dirty="0" err="1"/>
              <a:t>Summary</a:t>
            </a:r>
            <a:r>
              <a:rPr lang="it-IT" dirty="0"/>
              <a:t> of use </a:t>
            </a:r>
            <a:r>
              <a:rPr lang="it-IT" dirty="0" err="1"/>
              <a:t>cases</a:t>
            </a:r>
            <a:endParaRPr lang="it-IT" dirty="0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F633AB6B-B6F6-2D1C-6F82-58999BDED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1599462"/>
            <a:ext cx="4827178" cy="404216"/>
          </a:xfrm>
        </p:spPr>
        <p:txBody>
          <a:bodyPr/>
          <a:lstStyle/>
          <a:p>
            <a:r>
              <a:rPr lang="it-IT" dirty="0"/>
              <a:t>Educator</a:t>
            </a:r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2A529909-315B-2E40-B0F9-7375C87687B6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16088225" y="2012301"/>
            <a:ext cx="4764829" cy="404216"/>
          </a:xfrm>
        </p:spPr>
        <p:txBody>
          <a:bodyPr/>
          <a:lstStyle/>
          <a:p>
            <a:r>
              <a:rPr lang="it-IT" dirty="0" err="1"/>
              <a:t>Student</a:t>
            </a:r>
            <a:endParaRPr lang="it-IT" dirty="0"/>
          </a:p>
        </p:txBody>
      </p:sp>
      <p:pic>
        <p:nvPicPr>
          <p:cNvPr id="14" name="Segnaposto contenuto 13" descr="Immagine che contiene diagramma, disegno, schizzo, linea&#10;&#10;Descrizione generata automaticamente">
            <a:extLst>
              <a:ext uri="{FF2B5EF4-FFF2-40B4-BE49-F238E27FC236}">
                <a16:creationId xmlns:a16="http://schemas.microsoft.com/office/drawing/2014/main" id="{9C1D448D-3C49-CAA9-8A24-690A395D3C0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3815" y="175491"/>
            <a:ext cx="3256088" cy="6507018"/>
          </a:xfrm>
        </p:spPr>
      </p:pic>
      <p:pic>
        <p:nvPicPr>
          <p:cNvPr id="16" name="Segnaposto contenuto 15" descr="Immagine che contiene diagramma, disegno, schizzo, testo&#10;&#10;Descrizione generata automaticamente">
            <a:extLst>
              <a:ext uri="{FF2B5EF4-FFF2-40B4-BE49-F238E27FC236}">
                <a16:creationId xmlns:a16="http://schemas.microsoft.com/office/drawing/2014/main" id="{9F6A2437-F529-4434-AD09-188F6913A02B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08442" y="2597747"/>
            <a:ext cx="422219" cy="554037"/>
          </a:xfrm>
        </p:spPr>
      </p:pic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116796B-77AE-C4F3-708C-066A91894E6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it-IT"/>
              <a:t>15 February 2024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30E101A-F748-42EC-10E5-3D0EB6E52A4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it-IT"/>
              <a:t>CKB Platform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005EA32-68D4-100B-6E2A-217F9C02EC1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rtl="0"/>
            <a:fld id="{294A09A9-5501-47C1-A89A-A340965A2BE2}" type="slidenum">
              <a:rPr lang="it-IT" noProof="0" smtClean="0"/>
              <a:pPr rtl="0"/>
              <a:t>5</a:t>
            </a:fld>
            <a:endParaRPr lang="it-IT" noProof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42054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4FBD2325-9A38-3D0F-F7FC-3C5CEFB1E04C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94991" y="1599462"/>
            <a:ext cx="4764829" cy="404216"/>
          </a:xfrm>
        </p:spPr>
        <p:txBody>
          <a:bodyPr/>
          <a:lstStyle/>
          <a:p>
            <a:r>
              <a:rPr lang="it-IT" dirty="0" err="1"/>
              <a:t>Student</a:t>
            </a:r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8542252-F9D8-AB9F-DA8F-F7DACC03E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5131977" cy="610863"/>
          </a:xfrm>
        </p:spPr>
        <p:txBody>
          <a:bodyPr>
            <a:normAutofit fontScale="90000"/>
          </a:bodyPr>
          <a:lstStyle/>
          <a:p>
            <a:r>
              <a:rPr lang="it-IT" dirty="0" err="1"/>
              <a:t>Summary</a:t>
            </a:r>
            <a:r>
              <a:rPr lang="it-IT" dirty="0"/>
              <a:t> of use </a:t>
            </a:r>
            <a:r>
              <a:rPr lang="it-IT" dirty="0" err="1"/>
              <a:t>cases</a:t>
            </a:r>
            <a:endParaRPr lang="it-IT" dirty="0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08F16FC1-69D3-71DB-64D5-F7A5F3216D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5976715" y="1873627"/>
            <a:ext cx="4827178" cy="404216"/>
          </a:xfrm>
        </p:spPr>
        <p:txBody>
          <a:bodyPr/>
          <a:lstStyle/>
          <a:p>
            <a:r>
              <a:rPr lang="it-IT" dirty="0"/>
              <a:t>Educator</a:t>
            </a:r>
          </a:p>
        </p:txBody>
      </p:sp>
      <p:pic>
        <p:nvPicPr>
          <p:cNvPr id="14" name="Segnaposto contenuto 13" descr="Immagine che contiene diagramma, disegno, schizzo, linea&#10;&#10;Descrizione generata automaticamente">
            <a:extLst>
              <a:ext uri="{FF2B5EF4-FFF2-40B4-BE49-F238E27FC236}">
                <a16:creationId xmlns:a16="http://schemas.microsoft.com/office/drawing/2014/main" id="{DFE985A1-B419-E529-0986-0FB332A32C9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21047" y="2637058"/>
            <a:ext cx="187229" cy="374161"/>
          </a:xfrm>
        </p:spPr>
      </p:pic>
      <p:pic>
        <p:nvPicPr>
          <p:cNvPr id="16" name="Segnaposto contenuto 15" descr="Immagine che contiene diagramma, disegno, schizzo, testo&#10;&#10;Descrizione generata automaticamente">
            <a:extLst>
              <a:ext uri="{FF2B5EF4-FFF2-40B4-BE49-F238E27FC236}">
                <a16:creationId xmlns:a16="http://schemas.microsoft.com/office/drawing/2014/main" id="{B1D622F0-93EC-4CCC-7B66-9D4732293259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850" y="170873"/>
            <a:ext cx="4965894" cy="6516254"/>
          </a:xfrm>
        </p:spPr>
      </p:pic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AD28764-355C-D6A2-3B80-8A0B4CC6030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it-IT"/>
              <a:t>15 February 2024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4895546-1CC1-2564-E814-B838E65D68A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it-IT"/>
              <a:t>CKB Platform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77433A4-DA21-ADAC-7A3C-828B9DCF050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rtl="0"/>
            <a:fld id="{294A09A9-5501-47C1-A89A-A340965A2BE2}" type="slidenum">
              <a:rPr lang="it-IT" noProof="0" smtClean="0"/>
              <a:pPr rtl="0"/>
              <a:t>6</a:t>
            </a:fld>
            <a:endParaRPr lang="it-IT" noProof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564865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70A635-3424-2174-1EC2-E6A665F75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Summary</a:t>
            </a:r>
            <a:r>
              <a:rPr lang="it-IT" dirty="0"/>
              <a:t> of </a:t>
            </a:r>
            <a:r>
              <a:rPr lang="it-IT" dirty="0" err="1"/>
              <a:t>requirements</a:t>
            </a:r>
            <a:endParaRPr lang="it-IT" dirty="0"/>
          </a:p>
        </p:txBody>
      </p:sp>
      <p:graphicFrame>
        <p:nvGraphicFramePr>
          <p:cNvPr id="7" name="Segnaposto tabella 6">
            <a:extLst>
              <a:ext uri="{FF2B5EF4-FFF2-40B4-BE49-F238E27FC236}">
                <a16:creationId xmlns:a16="http://schemas.microsoft.com/office/drawing/2014/main" id="{D88E979C-924D-398D-653A-C073768713A6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1546035352"/>
              </p:ext>
            </p:extLst>
          </p:nvPr>
        </p:nvGraphicFramePr>
        <p:xfrm>
          <a:off x="952500" y="1692998"/>
          <a:ext cx="10287000" cy="2946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9000">
                  <a:extLst>
                    <a:ext uri="{9D8B030D-6E8A-4147-A177-3AD203B41FA5}">
                      <a16:colId xmlns:a16="http://schemas.microsoft.com/office/drawing/2014/main" val="1786242946"/>
                    </a:ext>
                  </a:extLst>
                </a:gridCol>
                <a:gridCol w="3429000">
                  <a:extLst>
                    <a:ext uri="{9D8B030D-6E8A-4147-A177-3AD203B41FA5}">
                      <a16:colId xmlns:a16="http://schemas.microsoft.com/office/drawing/2014/main" val="2012494419"/>
                    </a:ext>
                  </a:extLst>
                </a:gridCol>
                <a:gridCol w="3429000">
                  <a:extLst>
                    <a:ext uri="{9D8B030D-6E8A-4147-A177-3AD203B41FA5}">
                      <a16:colId xmlns:a16="http://schemas.microsoft.com/office/drawing/2014/main" val="4165412056"/>
                    </a:ext>
                  </a:extLst>
                </a:gridCol>
              </a:tblGrid>
              <a:tr h="421548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EDU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STU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676067"/>
                  </a:ext>
                </a:extLst>
              </a:tr>
              <a:tr h="421548">
                <a:tc gridSpan="3">
                  <a:txBody>
                    <a:bodyPr/>
                    <a:lstStyle/>
                    <a:p>
                      <a:pPr algn="ctr"/>
                      <a:r>
                        <a:rPr lang="it-IT" dirty="0"/>
                        <a:t>Login / </a:t>
                      </a:r>
                      <a:r>
                        <a:rPr lang="it-IT" dirty="0" err="1"/>
                        <a:t>Register</a:t>
                      </a:r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933360"/>
                  </a:ext>
                </a:extLst>
              </a:tr>
              <a:tr h="1039433">
                <a:tc rowSpan="2">
                  <a:txBody>
                    <a:bodyPr/>
                    <a:lstStyle/>
                    <a:p>
                      <a:pPr algn="ctr"/>
                      <a:r>
                        <a:rPr lang="it-IT" dirty="0"/>
                        <a:t>Actions on </a:t>
                      </a:r>
                      <a:r>
                        <a:rPr lang="it-IT" dirty="0" err="1"/>
                        <a:t>tournaments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Creation</a:t>
                      </a:r>
                      <a:endParaRPr lang="it-IT" dirty="0"/>
                    </a:p>
                    <a:p>
                      <a:pPr algn="ctr"/>
                      <a:r>
                        <a:rPr lang="it-IT" dirty="0" err="1"/>
                        <a:t>Closure</a:t>
                      </a:r>
                      <a:endParaRPr lang="it-IT" dirty="0"/>
                    </a:p>
                    <a:p>
                      <a:pPr algn="ctr"/>
                      <a:r>
                        <a:rPr lang="it-IT" dirty="0"/>
                        <a:t>Share </a:t>
                      </a:r>
                      <a:r>
                        <a:rPr lang="it-IT" dirty="0" err="1"/>
                        <a:t>permission</a:t>
                      </a:r>
                      <a:endParaRPr lang="it-IT" dirty="0"/>
                    </a:p>
                    <a:p>
                      <a:pPr algn="ctr"/>
                      <a:r>
                        <a:rPr lang="it-IT" dirty="0" err="1"/>
                        <a:t>Creation</a:t>
                      </a:r>
                      <a:r>
                        <a:rPr lang="it-IT" dirty="0"/>
                        <a:t> of </a:t>
                      </a:r>
                      <a:r>
                        <a:rPr lang="it-IT" dirty="0" err="1"/>
                        <a:t>battles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within</a:t>
                      </a:r>
                      <a:endParaRPr lang="it-IT" dirty="0"/>
                    </a:p>
                    <a:p>
                      <a:pPr algn="ctr"/>
                      <a:r>
                        <a:rPr lang="it-IT" dirty="0"/>
                        <a:t> Definition of gamification badges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Subscription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6186178"/>
                  </a:ext>
                </a:extLst>
              </a:tr>
              <a:tr h="421548">
                <a:tc vMerge="1"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Visualization</a:t>
                      </a:r>
                      <a:r>
                        <a:rPr lang="it-IT" dirty="0"/>
                        <a:t> of ranking with points</a:t>
                      </a:r>
                    </a:p>
                    <a:p>
                      <a:pPr algn="ctr"/>
                      <a:r>
                        <a:rPr lang="it-IT" dirty="0" err="1"/>
                        <a:t>Visualization</a:t>
                      </a:r>
                      <a:r>
                        <a:rPr lang="it-IT" dirty="0"/>
                        <a:t> of </a:t>
                      </a:r>
                      <a:r>
                        <a:rPr lang="it-IT" dirty="0" err="1"/>
                        <a:t>ongoing</a:t>
                      </a:r>
                      <a:r>
                        <a:rPr lang="it-IT" dirty="0"/>
                        <a:t> and </a:t>
                      </a:r>
                      <a:r>
                        <a:rPr lang="it-IT" dirty="0" err="1"/>
                        <a:t>ended</a:t>
                      </a:r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9987833"/>
                  </a:ext>
                </a:extLst>
              </a:tr>
            </a:tbl>
          </a:graphicData>
        </a:graphic>
      </p:graphicFrame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7F97D4B-61B7-00E2-23DE-3C683124C6B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it-IT" noProof="0" smtClean="0"/>
              <a:pPr rtl="0"/>
              <a:t>7</a:t>
            </a:fld>
            <a:endParaRPr lang="it-IT" noProof="0">
              <a:latin typeface="+mn-lt"/>
            </a:endParaRP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B74B047-72C4-9208-2CF5-139D1224001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 dirty="0"/>
              <a:t>15 </a:t>
            </a:r>
            <a:r>
              <a:rPr lang="it-IT" dirty="0" err="1"/>
              <a:t>February</a:t>
            </a:r>
            <a:r>
              <a:rPr lang="it-IT" dirty="0"/>
              <a:t> 2024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FEC651B-689F-B302-8B44-9893DCE45F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CKB Platform</a:t>
            </a:r>
            <a:endParaRPr lang="it-IT" dirty="0"/>
          </a:p>
        </p:txBody>
      </p:sp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0C8E5F30-B13B-2530-2067-BAB5281C7E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6877769"/>
              </p:ext>
            </p:extLst>
          </p:nvPr>
        </p:nvGraphicFramePr>
        <p:xfrm>
          <a:off x="5229225" y="8401051"/>
          <a:ext cx="1771650" cy="69587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90550">
                  <a:extLst>
                    <a:ext uri="{9D8B030D-6E8A-4147-A177-3AD203B41FA5}">
                      <a16:colId xmlns:a16="http://schemas.microsoft.com/office/drawing/2014/main" val="4191760983"/>
                    </a:ext>
                  </a:extLst>
                </a:gridCol>
                <a:gridCol w="590550">
                  <a:extLst>
                    <a:ext uri="{9D8B030D-6E8A-4147-A177-3AD203B41FA5}">
                      <a16:colId xmlns:a16="http://schemas.microsoft.com/office/drawing/2014/main" val="3148866403"/>
                    </a:ext>
                  </a:extLst>
                </a:gridCol>
                <a:gridCol w="590550">
                  <a:extLst>
                    <a:ext uri="{9D8B030D-6E8A-4147-A177-3AD203B41FA5}">
                      <a16:colId xmlns:a16="http://schemas.microsoft.com/office/drawing/2014/main" val="2570936280"/>
                    </a:ext>
                  </a:extLst>
                </a:gridCol>
              </a:tblGrid>
              <a:tr h="202338">
                <a:tc rowSpan="2">
                  <a:txBody>
                    <a:bodyPr/>
                    <a:lstStyle/>
                    <a:p>
                      <a:pPr algn="ctr"/>
                      <a:r>
                        <a:rPr lang="it-IT" sz="100" dirty="0"/>
                        <a:t>Actions on </a:t>
                      </a:r>
                      <a:r>
                        <a:rPr lang="it-IT" sz="100" dirty="0" err="1"/>
                        <a:t>battles</a:t>
                      </a:r>
                      <a:endParaRPr lang="it-IT" sz="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" dirty="0" err="1"/>
                        <a:t>Creation</a:t>
                      </a:r>
                      <a:r>
                        <a:rPr lang="it-IT" sz="100" dirty="0"/>
                        <a:t>, </a:t>
                      </a:r>
                      <a:r>
                        <a:rPr lang="it-IT" sz="100" dirty="0" err="1"/>
                        <a:t>manual</a:t>
                      </a:r>
                      <a:r>
                        <a:rPr lang="it-IT" sz="100" dirty="0"/>
                        <a:t> </a:t>
                      </a:r>
                      <a:r>
                        <a:rPr lang="it-IT" sz="100" dirty="0" err="1"/>
                        <a:t>evaluation</a:t>
                      </a:r>
                      <a:r>
                        <a:rPr lang="it-IT" sz="100" dirty="0"/>
                        <a:t>, </a:t>
                      </a:r>
                      <a:r>
                        <a:rPr lang="it-IT" sz="100" dirty="0" err="1"/>
                        <a:t>inspection</a:t>
                      </a:r>
                      <a:r>
                        <a:rPr lang="it-IT" sz="100" dirty="0"/>
                        <a:t> of source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" dirty="0" err="1"/>
                        <a:t>Joining</a:t>
                      </a:r>
                      <a:r>
                        <a:rPr lang="it-IT" sz="100" dirty="0"/>
                        <a:t> via </a:t>
                      </a:r>
                      <a:r>
                        <a:rPr lang="it-IT" sz="100" dirty="0" err="1"/>
                        <a:t>invite</a:t>
                      </a:r>
                      <a:endParaRPr lang="it-IT" sz="100" dirty="0"/>
                    </a:p>
                    <a:p>
                      <a:pPr algn="ctr"/>
                      <a:r>
                        <a:rPr lang="it-IT" sz="100" dirty="0" err="1"/>
                        <a:t>Formation</a:t>
                      </a:r>
                      <a:r>
                        <a:rPr lang="it-IT" sz="100" dirty="0"/>
                        <a:t> of a team</a:t>
                      </a:r>
                    </a:p>
                    <a:p>
                      <a:pPr algn="ctr"/>
                      <a:r>
                        <a:rPr lang="it-IT" sz="100" dirty="0" err="1"/>
                        <a:t>Invitation</a:t>
                      </a:r>
                      <a:r>
                        <a:rPr lang="it-IT" sz="100" dirty="0"/>
                        <a:t> of </a:t>
                      </a:r>
                      <a:r>
                        <a:rPr lang="it-IT" sz="100" dirty="0" err="1"/>
                        <a:t>other</a:t>
                      </a:r>
                      <a:r>
                        <a:rPr lang="it-IT" sz="100" dirty="0"/>
                        <a:t> </a:t>
                      </a:r>
                      <a:r>
                        <a:rPr lang="it-IT" sz="100" dirty="0" err="1"/>
                        <a:t>STUs</a:t>
                      </a:r>
                      <a:endParaRPr lang="it-IT" sz="100" dirty="0"/>
                    </a:p>
                    <a:p>
                      <a:pPr algn="ctr"/>
                      <a:r>
                        <a:rPr lang="it-IT" sz="100" dirty="0"/>
                        <a:t>Upload the code</a:t>
                      </a:r>
                    </a:p>
                    <a:p>
                      <a:pPr algn="ctr"/>
                      <a:r>
                        <a:rPr lang="it-IT" sz="100" dirty="0"/>
                        <a:t>Access the GitHub repo</a:t>
                      </a:r>
                      <a:endParaRPr lang="en-GB" sz="100" noProof="0" dirty="0"/>
                    </a:p>
                    <a:p>
                      <a:pPr algn="ctr"/>
                      <a:r>
                        <a:rPr lang="en-GB" sz="100" noProof="0" dirty="0"/>
                        <a:t>Get the score updated</a:t>
                      </a:r>
                      <a:endParaRPr lang="it-IT" sz="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697737"/>
                  </a:ext>
                </a:extLst>
              </a:tr>
              <a:tr h="117228">
                <a:tc vMerge="1"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sz="100" dirty="0" err="1"/>
                        <a:t>Visualization</a:t>
                      </a:r>
                      <a:r>
                        <a:rPr lang="it-IT" sz="100" dirty="0"/>
                        <a:t> of ranking with points</a:t>
                      </a:r>
                    </a:p>
                    <a:p>
                      <a:pPr algn="ctr"/>
                      <a:r>
                        <a:rPr lang="it-IT" sz="100" dirty="0" err="1"/>
                        <a:t>Visualization</a:t>
                      </a:r>
                      <a:r>
                        <a:rPr lang="it-IT" sz="100" dirty="0"/>
                        <a:t> of </a:t>
                      </a:r>
                      <a:r>
                        <a:rPr lang="it-IT" sz="100" dirty="0" err="1"/>
                        <a:t>ongoing</a:t>
                      </a:r>
                      <a:r>
                        <a:rPr lang="it-IT" sz="100" dirty="0"/>
                        <a:t> and </a:t>
                      </a:r>
                      <a:r>
                        <a:rPr lang="it-IT" sz="100" dirty="0" err="1"/>
                        <a:t>ended</a:t>
                      </a:r>
                      <a:endParaRPr lang="it-IT" sz="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7692751"/>
                  </a:ext>
                </a:extLst>
              </a:tr>
              <a:tr h="117228">
                <a:tc>
                  <a:txBody>
                    <a:bodyPr/>
                    <a:lstStyle/>
                    <a:p>
                      <a:pPr algn="ctr"/>
                      <a:r>
                        <a:rPr lang="it-IT" sz="100" dirty="0"/>
                        <a:t>Actions on badges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" dirty="0" err="1"/>
                        <a:t>Creation</a:t>
                      </a:r>
                      <a:endParaRPr lang="it-IT" sz="100" dirty="0"/>
                    </a:p>
                    <a:p>
                      <a:pPr algn="ctr"/>
                      <a:r>
                        <a:rPr lang="it-IT" sz="100" dirty="0"/>
                        <a:t>Definition of new rules</a:t>
                      </a:r>
                    </a:p>
                    <a:p>
                      <a:pPr algn="ctr"/>
                      <a:r>
                        <a:rPr lang="it-IT" sz="100" dirty="0" err="1"/>
                        <a:t>Visualization</a:t>
                      </a:r>
                      <a:r>
                        <a:rPr lang="it-IT" sz="100" dirty="0"/>
                        <a:t> of </a:t>
                      </a:r>
                      <a:r>
                        <a:rPr lang="it-IT" sz="100" dirty="0" err="1"/>
                        <a:t>all</a:t>
                      </a:r>
                      <a:r>
                        <a:rPr lang="it-IT" sz="100" dirty="0"/>
                        <a:t> </a:t>
                      </a:r>
                      <a:r>
                        <a:rPr lang="it-IT" sz="100" dirty="0" err="1"/>
                        <a:t>created</a:t>
                      </a:r>
                      <a:endParaRPr lang="it-IT" sz="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 sz="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0479521"/>
                  </a:ext>
                </a:extLst>
              </a:tr>
              <a:tr h="117228">
                <a:tc gridSpan="3">
                  <a:txBody>
                    <a:bodyPr/>
                    <a:lstStyle/>
                    <a:p>
                      <a:pPr algn="ctr"/>
                      <a:r>
                        <a:rPr lang="it-IT" sz="100" dirty="0" err="1"/>
                        <a:t>Get</a:t>
                      </a:r>
                      <a:r>
                        <a:rPr lang="it-IT" sz="100" dirty="0"/>
                        <a:t> </a:t>
                      </a:r>
                      <a:r>
                        <a:rPr lang="it-IT" sz="100" dirty="0" err="1"/>
                        <a:t>notifications</a:t>
                      </a:r>
                      <a:endParaRPr lang="it-IT" sz="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1743720"/>
                  </a:ext>
                </a:extLst>
              </a:tr>
              <a:tr h="117228">
                <a:tc gridSpan="3">
                  <a:txBody>
                    <a:bodyPr/>
                    <a:lstStyle/>
                    <a:p>
                      <a:pPr algn="ctr"/>
                      <a:r>
                        <a:rPr lang="it-IT" sz="100" dirty="0" err="1"/>
                        <a:t>Inspection</a:t>
                      </a:r>
                      <a:r>
                        <a:rPr lang="it-IT" sz="100" dirty="0"/>
                        <a:t> of a STU </a:t>
                      </a:r>
                      <a:r>
                        <a:rPr lang="it-IT" sz="100" dirty="0" err="1"/>
                        <a:t>profile</a:t>
                      </a:r>
                      <a:endParaRPr lang="it-IT" sz="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9858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7615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82D177-DAF7-2D2C-AA61-288AE6EAA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945E12-FA33-8E2A-EA94-EFE5B9213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Summary</a:t>
            </a:r>
            <a:r>
              <a:rPr lang="it-IT" dirty="0"/>
              <a:t> of </a:t>
            </a:r>
            <a:r>
              <a:rPr lang="it-IT" dirty="0" err="1"/>
              <a:t>requirements</a:t>
            </a:r>
            <a:endParaRPr lang="it-IT" dirty="0"/>
          </a:p>
        </p:txBody>
      </p:sp>
      <p:graphicFrame>
        <p:nvGraphicFramePr>
          <p:cNvPr id="7" name="Segnaposto tabella 6">
            <a:extLst>
              <a:ext uri="{FF2B5EF4-FFF2-40B4-BE49-F238E27FC236}">
                <a16:creationId xmlns:a16="http://schemas.microsoft.com/office/drawing/2014/main" id="{A9AD8E40-7EDC-A529-9F59-5E78B7B947DE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1385510298"/>
              </p:ext>
            </p:extLst>
          </p:nvPr>
        </p:nvGraphicFramePr>
        <p:xfrm>
          <a:off x="5391150" y="-3211838"/>
          <a:ext cx="1409700" cy="7449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900">
                  <a:extLst>
                    <a:ext uri="{9D8B030D-6E8A-4147-A177-3AD203B41FA5}">
                      <a16:colId xmlns:a16="http://schemas.microsoft.com/office/drawing/2014/main" val="1786242946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2012494419"/>
                    </a:ext>
                  </a:extLst>
                </a:gridCol>
                <a:gridCol w="469900">
                  <a:extLst>
                    <a:ext uri="{9D8B030D-6E8A-4147-A177-3AD203B41FA5}">
                      <a16:colId xmlns:a16="http://schemas.microsoft.com/office/drawing/2014/main" val="416541205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it-IT" sz="100" dirty="0"/>
                        <a:t>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" dirty="0"/>
                        <a:t>EDU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" dirty="0"/>
                        <a:t>STU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676067"/>
                  </a:ext>
                </a:extLst>
              </a:tr>
              <a:tr h="0">
                <a:tc gridSpan="3">
                  <a:txBody>
                    <a:bodyPr/>
                    <a:lstStyle/>
                    <a:p>
                      <a:pPr algn="ctr"/>
                      <a:r>
                        <a:rPr lang="it-IT" sz="100" dirty="0"/>
                        <a:t>Login / </a:t>
                      </a:r>
                      <a:r>
                        <a:rPr lang="it-IT" sz="100" dirty="0" err="1"/>
                        <a:t>Register</a:t>
                      </a:r>
                      <a:endParaRPr lang="it-IT" sz="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933360"/>
                  </a:ext>
                </a:extLst>
              </a:tr>
              <a:tr h="355696">
                <a:tc rowSpan="2">
                  <a:txBody>
                    <a:bodyPr/>
                    <a:lstStyle/>
                    <a:p>
                      <a:pPr algn="ctr"/>
                      <a:r>
                        <a:rPr lang="it-IT" sz="100" dirty="0"/>
                        <a:t>Actions on </a:t>
                      </a:r>
                      <a:r>
                        <a:rPr lang="it-IT" sz="100" dirty="0" err="1"/>
                        <a:t>tournaments</a:t>
                      </a:r>
                      <a:endParaRPr lang="it-IT" sz="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" dirty="0" err="1"/>
                        <a:t>Creation</a:t>
                      </a:r>
                      <a:endParaRPr lang="it-IT" sz="100" dirty="0"/>
                    </a:p>
                    <a:p>
                      <a:pPr algn="ctr"/>
                      <a:r>
                        <a:rPr lang="it-IT" sz="100" dirty="0" err="1"/>
                        <a:t>Closure</a:t>
                      </a:r>
                      <a:endParaRPr lang="it-IT" sz="100" dirty="0"/>
                    </a:p>
                    <a:p>
                      <a:pPr algn="ctr"/>
                      <a:r>
                        <a:rPr lang="it-IT" sz="100" dirty="0"/>
                        <a:t>Share </a:t>
                      </a:r>
                      <a:r>
                        <a:rPr lang="it-IT" sz="100" dirty="0" err="1"/>
                        <a:t>permission</a:t>
                      </a:r>
                      <a:endParaRPr lang="it-IT" sz="100" dirty="0"/>
                    </a:p>
                    <a:p>
                      <a:pPr algn="ctr"/>
                      <a:r>
                        <a:rPr lang="it-IT" sz="100" dirty="0" err="1"/>
                        <a:t>Creation</a:t>
                      </a:r>
                      <a:r>
                        <a:rPr lang="it-IT" sz="100" dirty="0"/>
                        <a:t> of </a:t>
                      </a:r>
                      <a:r>
                        <a:rPr lang="it-IT" sz="100" dirty="0" err="1"/>
                        <a:t>battles</a:t>
                      </a:r>
                      <a:r>
                        <a:rPr lang="it-IT" sz="100" dirty="0"/>
                        <a:t> </a:t>
                      </a:r>
                      <a:r>
                        <a:rPr lang="it-IT" sz="100" dirty="0" err="1"/>
                        <a:t>within</a:t>
                      </a:r>
                      <a:endParaRPr lang="it-IT" sz="100" dirty="0"/>
                    </a:p>
                    <a:p>
                      <a:pPr algn="ctr"/>
                      <a:r>
                        <a:rPr lang="it-IT" sz="100" dirty="0"/>
                        <a:t> Definition of gamification badges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00" dirty="0"/>
                        <a:t>Subscription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6186178"/>
                  </a:ext>
                </a:extLst>
              </a:tr>
              <a:tr h="155617">
                <a:tc vMerge="1"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sz="100" dirty="0" err="1"/>
                        <a:t>Visualization</a:t>
                      </a:r>
                      <a:r>
                        <a:rPr lang="it-IT" sz="100" dirty="0"/>
                        <a:t> of ranking with points</a:t>
                      </a:r>
                    </a:p>
                    <a:p>
                      <a:pPr algn="ctr"/>
                      <a:r>
                        <a:rPr lang="it-IT" sz="100" dirty="0" err="1"/>
                        <a:t>Visualization</a:t>
                      </a:r>
                      <a:r>
                        <a:rPr lang="it-IT" sz="100" dirty="0"/>
                        <a:t> of </a:t>
                      </a:r>
                      <a:r>
                        <a:rPr lang="it-IT" sz="100" dirty="0" err="1"/>
                        <a:t>ongoing</a:t>
                      </a:r>
                      <a:r>
                        <a:rPr lang="it-IT" sz="100" dirty="0"/>
                        <a:t> and </a:t>
                      </a:r>
                      <a:r>
                        <a:rPr lang="it-IT" sz="100" dirty="0" err="1"/>
                        <a:t>ended</a:t>
                      </a:r>
                      <a:endParaRPr lang="it-IT" sz="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9987833"/>
                  </a:ext>
                </a:extLst>
              </a:tr>
            </a:tbl>
          </a:graphicData>
        </a:graphic>
      </p:graphicFrame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1E621E4-8E87-515E-68DB-B19F365C321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it-IT" noProof="0" smtClean="0"/>
              <a:pPr rtl="0"/>
              <a:t>8</a:t>
            </a:fld>
            <a:endParaRPr lang="it-IT" noProof="0">
              <a:latin typeface="+mn-lt"/>
            </a:endParaRP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E462279-44FA-17A8-4787-F5783F12ED5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 dirty="0"/>
              <a:t>15 </a:t>
            </a:r>
            <a:r>
              <a:rPr lang="it-IT" dirty="0" err="1"/>
              <a:t>February</a:t>
            </a:r>
            <a:r>
              <a:rPr lang="it-IT" dirty="0"/>
              <a:t> 2024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377FB5D-9192-3AAE-F506-41F1FBD3A3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CKB Platform</a:t>
            </a:r>
            <a:endParaRPr lang="it-IT" dirty="0"/>
          </a:p>
        </p:txBody>
      </p:sp>
      <p:graphicFrame>
        <p:nvGraphicFramePr>
          <p:cNvPr id="8" name="Tabella 7">
            <a:extLst>
              <a:ext uri="{FF2B5EF4-FFF2-40B4-BE49-F238E27FC236}">
                <a16:creationId xmlns:a16="http://schemas.microsoft.com/office/drawing/2014/main" id="{7E1F08C7-700B-3813-FBB0-C21BB09230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9698143"/>
              </p:ext>
            </p:extLst>
          </p:nvPr>
        </p:nvGraphicFramePr>
        <p:xfrm>
          <a:off x="971550" y="1710002"/>
          <a:ext cx="10287000" cy="413493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429000">
                  <a:extLst>
                    <a:ext uri="{9D8B030D-6E8A-4147-A177-3AD203B41FA5}">
                      <a16:colId xmlns:a16="http://schemas.microsoft.com/office/drawing/2014/main" val="4191760983"/>
                    </a:ext>
                  </a:extLst>
                </a:gridCol>
                <a:gridCol w="3429000">
                  <a:extLst>
                    <a:ext uri="{9D8B030D-6E8A-4147-A177-3AD203B41FA5}">
                      <a16:colId xmlns:a16="http://schemas.microsoft.com/office/drawing/2014/main" val="3148866403"/>
                    </a:ext>
                  </a:extLst>
                </a:gridCol>
                <a:gridCol w="3429000">
                  <a:extLst>
                    <a:ext uri="{9D8B030D-6E8A-4147-A177-3AD203B41FA5}">
                      <a16:colId xmlns:a16="http://schemas.microsoft.com/office/drawing/2014/main" val="2570936280"/>
                    </a:ext>
                  </a:extLst>
                </a:gridCol>
              </a:tblGrid>
              <a:tr h="727603">
                <a:tc rowSpan="2">
                  <a:txBody>
                    <a:bodyPr/>
                    <a:lstStyle/>
                    <a:p>
                      <a:pPr algn="ctr"/>
                      <a:r>
                        <a:rPr lang="it-IT" dirty="0"/>
                        <a:t>Actions on </a:t>
                      </a:r>
                      <a:r>
                        <a:rPr lang="it-IT" dirty="0" err="1"/>
                        <a:t>battles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Creation</a:t>
                      </a:r>
                      <a:r>
                        <a:rPr lang="it-IT" dirty="0"/>
                        <a:t>, </a:t>
                      </a:r>
                      <a:r>
                        <a:rPr lang="it-IT" dirty="0" err="1"/>
                        <a:t>manual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evaluation</a:t>
                      </a:r>
                      <a:r>
                        <a:rPr lang="it-IT" dirty="0"/>
                        <a:t>, </a:t>
                      </a:r>
                      <a:r>
                        <a:rPr lang="it-IT" dirty="0" err="1"/>
                        <a:t>inspection</a:t>
                      </a:r>
                      <a:r>
                        <a:rPr lang="it-IT" dirty="0"/>
                        <a:t> of source 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Joining</a:t>
                      </a:r>
                      <a:r>
                        <a:rPr lang="it-IT" dirty="0"/>
                        <a:t> via </a:t>
                      </a:r>
                      <a:r>
                        <a:rPr lang="it-IT" dirty="0" err="1"/>
                        <a:t>invite</a:t>
                      </a:r>
                      <a:endParaRPr lang="it-IT" dirty="0"/>
                    </a:p>
                    <a:p>
                      <a:pPr algn="ctr"/>
                      <a:r>
                        <a:rPr lang="it-IT" dirty="0" err="1"/>
                        <a:t>Formation</a:t>
                      </a:r>
                      <a:r>
                        <a:rPr lang="it-IT" dirty="0"/>
                        <a:t> of a team</a:t>
                      </a:r>
                    </a:p>
                    <a:p>
                      <a:pPr algn="ctr"/>
                      <a:r>
                        <a:rPr lang="it-IT" dirty="0" err="1"/>
                        <a:t>Invitation</a:t>
                      </a:r>
                      <a:r>
                        <a:rPr lang="it-IT" dirty="0"/>
                        <a:t> of </a:t>
                      </a:r>
                      <a:r>
                        <a:rPr lang="it-IT" dirty="0" err="1"/>
                        <a:t>other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STUs</a:t>
                      </a:r>
                      <a:endParaRPr lang="it-IT" dirty="0"/>
                    </a:p>
                    <a:p>
                      <a:pPr algn="ctr"/>
                      <a:r>
                        <a:rPr lang="it-IT" dirty="0"/>
                        <a:t>Upload the code</a:t>
                      </a:r>
                    </a:p>
                    <a:p>
                      <a:pPr algn="ctr"/>
                      <a:r>
                        <a:rPr lang="it-IT" dirty="0"/>
                        <a:t>Access the GitHub repo</a:t>
                      </a:r>
                      <a:endParaRPr lang="en-GB" noProof="0" dirty="0"/>
                    </a:p>
                    <a:p>
                      <a:pPr algn="ctr"/>
                      <a:r>
                        <a:rPr lang="en-GB" noProof="0" dirty="0"/>
                        <a:t>Get the score updated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697737"/>
                  </a:ext>
                </a:extLst>
              </a:tr>
              <a:tr h="421548">
                <a:tc vMerge="1"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Visualization</a:t>
                      </a:r>
                      <a:r>
                        <a:rPr lang="it-IT" dirty="0"/>
                        <a:t> of ranking with points</a:t>
                      </a:r>
                    </a:p>
                    <a:p>
                      <a:pPr algn="ctr"/>
                      <a:r>
                        <a:rPr lang="it-IT" dirty="0" err="1"/>
                        <a:t>Visualization</a:t>
                      </a:r>
                      <a:r>
                        <a:rPr lang="it-IT" dirty="0"/>
                        <a:t> of </a:t>
                      </a:r>
                      <a:r>
                        <a:rPr lang="it-IT" dirty="0" err="1"/>
                        <a:t>ongoing</a:t>
                      </a:r>
                      <a:r>
                        <a:rPr lang="it-IT" dirty="0"/>
                        <a:t> and </a:t>
                      </a:r>
                      <a:r>
                        <a:rPr lang="it-IT" dirty="0" err="1"/>
                        <a:t>ended</a:t>
                      </a:r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7692751"/>
                  </a:ext>
                </a:extLst>
              </a:tr>
              <a:tr h="421548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Actions on badges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Creation</a:t>
                      </a:r>
                      <a:endParaRPr lang="it-IT" dirty="0"/>
                    </a:p>
                    <a:p>
                      <a:pPr algn="ctr"/>
                      <a:r>
                        <a:rPr lang="it-IT" dirty="0"/>
                        <a:t>Definition of new rules</a:t>
                      </a:r>
                    </a:p>
                    <a:p>
                      <a:pPr algn="ctr"/>
                      <a:r>
                        <a:rPr lang="it-IT" dirty="0" err="1"/>
                        <a:t>Visualization</a:t>
                      </a:r>
                      <a:r>
                        <a:rPr lang="it-IT" dirty="0"/>
                        <a:t> of </a:t>
                      </a:r>
                      <a:r>
                        <a:rPr lang="it-IT" dirty="0" err="1"/>
                        <a:t>all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created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0479521"/>
                  </a:ext>
                </a:extLst>
              </a:tr>
              <a:tr h="421548">
                <a:tc gridSpan="3"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Get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notifications</a:t>
                      </a:r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1743720"/>
                  </a:ext>
                </a:extLst>
              </a:tr>
              <a:tr h="421548">
                <a:tc gridSpan="3">
                  <a:txBody>
                    <a:bodyPr/>
                    <a:lstStyle/>
                    <a:p>
                      <a:pPr algn="ctr"/>
                      <a:r>
                        <a:rPr lang="it-IT" dirty="0" err="1"/>
                        <a:t>Inspection</a:t>
                      </a:r>
                      <a:r>
                        <a:rPr lang="it-IT" dirty="0"/>
                        <a:t> of a STU </a:t>
                      </a:r>
                      <a:r>
                        <a:rPr lang="it-IT" dirty="0" err="1"/>
                        <a:t>profile</a:t>
                      </a:r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9858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92380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1F3DDF-11BD-B49F-1E94-A2DA2D2B3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Summary</a:t>
            </a:r>
            <a:r>
              <a:rPr lang="it-IT" dirty="0"/>
              <a:t> of domain </a:t>
            </a:r>
            <a:r>
              <a:rPr lang="it-IT" dirty="0" err="1"/>
              <a:t>assumptions</a:t>
            </a:r>
            <a:endParaRPr lang="it-IT" dirty="0"/>
          </a:p>
        </p:txBody>
      </p:sp>
      <p:sp>
        <p:nvSpPr>
          <p:cNvPr id="8" name="Segnaposto tabella 7">
            <a:extLst>
              <a:ext uri="{FF2B5EF4-FFF2-40B4-BE49-F238E27FC236}">
                <a16:creationId xmlns:a16="http://schemas.microsoft.com/office/drawing/2014/main" id="{ABC537E6-61A0-1352-8917-E50C8A867E05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/>
        <p:txBody>
          <a:bodyPr/>
          <a:lstStyle/>
          <a:p>
            <a:r>
              <a:rPr lang="it-IT" dirty="0"/>
              <a:t>The users </a:t>
            </a:r>
            <a:r>
              <a:rPr lang="it-IT" dirty="0" err="1"/>
              <a:t>behave</a:t>
            </a:r>
            <a:r>
              <a:rPr lang="it-IT" dirty="0"/>
              <a:t> </a:t>
            </a:r>
            <a:r>
              <a:rPr lang="it-IT" dirty="0" err="1"/>
              <a:t>correctly</a:t>
            </a:r>
            <a:endParaRPr lang="it-IT" dirty="0"/>
          </a:p>
          <a:p>
            <a:r>
              <a:rPr lang="it-IT" dirty="0" err="1"/>
              <a:t>All</a:t>
            </a:r>
            <a:r>
              <a:rPr lang="it-IT" dirty="0"/>
              <a:t> the systems </a:t>
            </a:r>
            <a:r>
              <a:rPr lang="it-IT" dirty="0" err="1"/>
              <a:t>external</a:t>
            </a:r>
            <a:r>
              <a:rPr lang="it-IT" dirty="0"/>
              <a:t> to the software (GitHub, mail provider, </a:t>
            </a:r>
            <a:r>
              <a:rPr lang="it-IT" dirty="0" err="1"/>
              <a:t>static</a:t>
            </a:r>
            <a:r>
              <a:rPr lang="it-IT" dirty="0"/>
              <a:t> </a:t>
            </a:r>
            <a:r>
              <a:rPr lang="it-IT" dirty="0" err="1"/>
              <a:t>analysis</a:t>
            </a:r>
            <a:r>
              <a:rPr lang="it-IT" dirty="0"/>
              <a:t> tool…) work </a:t>
            </a:r>
            <a:r>
              <a:rPr lang="it-IT" dirty="0" err="1"/>
              <a:t>correctly</a:t>
            </a:r>
            <a:r>
              <a:rPr lang="it-IT" dirty="0"/>
              <a:t> and are </a:t>
            </a:r>
            <a:r>
              <a:rPr lang="it-IT" dirty="0" err="1"/>
              <a:t>reliable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2109781-8179-67C0-B926-4042B5A1F44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294A09A9-5501-47C1-A89A-A340965A2BE2}" type="slidenum">
              <a:rPr lang="it-IT" noProof="0" smtClean="0"/>
              <a:pPr rtl="0"/>
              <a:t>9</a:t>
            </a:fld>
            <a:endParaRPr lang="it-IT" noProof="0">
              <a:latin typeface="+mn-lt"/>
            </a:endParaRP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6EA627D-17FD-EFE2-0B00-172A33012D2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it-IT"/>
              <a:t>15 February 2024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468BF00-E25A-B1B3-E59D-878AC1ED3D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CKB Platform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95460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Personalizzata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9129362_TF78853419_Win32" id="{26A8DC41-7521-4E8A-BB40-82DDDF6580CB}" vid="{96196EC2-C392-482E-BF29-9BD12A62668F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9EC1AB0-9704-404D-B6D3-819D938AC55B}">
  <ds:schemaRefs>
    <ds:schemaRef ds:uri="http://schemas.microsoft.com/office/2006/documentManagement/types"/>
    <ds:schemaRef ds:uri="71af3243-3dd4-4a8d-8c0d-dd76da1f02a5"/>
    <ds:schemaRef ds:uri="http://purl.org/dc/terms/"/>
    <ds:schemaRef ds:uri="http://schemas.microsoft.com/office/2006/metadata/properties"/>
    <ds:schemaRef ds:uri="http://schemas.openxmlformats.org/package/2006/metadata/core-properties"/>
    <ds:schemaRef ds:uri="16c05727-aa75-4e4a-9b5f-8a80a1165891"/>
    <ds:schemaRef ds:uri="http://purl.org/dc/dcmitype/"/>
    <ds:schemaRef ds:uri="http://www.w3.org/XML/1998/namespace"/>
    <ds:schemaRef ds:uri="http://schemas.microsoft.com/office/infopath/2007/PartnerControl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94F21D10-BD83-491A-AAA6-945C2DB1EB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D20B6E4-879E-4E6C-BDE7-261540CD376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{7C48521E-3FD9-461C-938B-9FC5A62320D9}tf78853419_win32</Template>
  <TotalTime>1369</TotalTime>
  <Words>1114</Words>
  <Application>Microsoft Office PowerPoint</Application>
  <PresentationFormat>Widescreen</PresentationFormat>
  <Paragraphs>306</Paragraphs>
  <Slides>32</Slides>
  <Notes>16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32</vt:i4>
      </vt:variant>
    </vt:vector>
  </HeadingPairs>
  <TitlesOfParts>
    <vt:vector size="38" baseType="lpstr">
      <vt:lpstr>Arial</vt:lpstr>
      <vt:lpstr>Calibri</vt:lpstr>
      <vt:lpstr>Franklin Gothic Book</vt:lpstr>
      <vt:lpstr>Franklin Gothic Demi</vt:lpstr>
      <vt:lpstr>Wingdings</vt:lpstr>
      <vt:lpstr>Personalizzata</vt:lpstr>
      <vt:lpstr>CodeKataBattle platform</vt:lpstr>
      <vt:lpstr>RASD</vt:lpstr>
      <vt:lpstr>Goals of the software</vt:lpstr>
      <vt:lpstr>DONT KNOW WHAT TO SAY ABOUT BOUNDARIES</vt:lpstr>
      <vt:lpstr>Summary of use cases</vt:lpstr>
      <vt:lpstr>Summary of use cases</vt:lpstr>
      <vt:lpstr>Summary of requirements</vt:lpstr>
      <vt:lpstr>Summary of requirements</vt:lpstr>
      <vt:lpstr>Summary of domain assumptions</vt:lpstr>
      <vt:lpstr>Alloy part (myke, be my guest)</vt:lpstr>
      <vt:lpstr>DD</vt:lpstr>
      <vt:lpstr>Software components</vt:lpstr>
      <vt:lpstr>Interfaces to WebApps</vt:lpstr>
      <vt:lpstr>External interfaces</vt:lpstr>
      <vt:lpstr>Main interactions?</vt:lpstr>
      <vt:lpstr>Selected styles &amp; architectures </vt:lpstr>
      <vt:lpstr>Selected styles &amp; architectures </vt:lpstr>
      <vt:lpstr>Test plan</vt:lpstr>
      <vt:lpstr>Test plan</vt:lpstr>
      <vt:lpstr>Test plan</vt:lpstr>
      <vt:lpstr>Test plan</vt:lpstr>
      <vt:lpstr>Introduzione</vt:lpstr>
      <vt:lpstr>Anno passato</vt:lpstr>
      <vt:lpstr>Grafico della crescita per settore</vt:lpstr>
      <vt:lpstr>Tabella della crescita per settore</vt:lpstr>
      <vt:lpstr>Lavorare con Contoso è stato fantastico.  Filippa era la mia rappresentante e ha anticipato ogni mia esigenza, lavorando diligentemente alla soluzione del problema. </vt:lpstr>
      <vt:lpstr>Il nostro team</vt:lpstr>
      <vt:lpstr>Sequenza temporale</vt:lpstr>
      <vt:lpstr>Obiettivi per il T1</vt:lpstr>
      <vt:lpstr>Obiettivi per il T2</vt:lpstr>
      <vt:lpstr>Riepilogo</vt:lpstr>
      <vt:lpstr>Grazie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CodeKataBattle platform</dc:title>
  <dc:creator>Elia Pontiggia</dc:creator>
  <cp:lastModifiedBy>Elia Pontiggia</cp:lastModifiedBy>
  <cp:revision>7</cp:revision>
  <dcterms:created xsi:type="dcterms:W3CDTF">2024-02-08T16:18:52Z</dcterms:created>
  <dcterms:modified xsi:type="dcterms:W3CDTF">2024-02-10T11:04:54Z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